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69" r:id="rId5"/>
  </p:sldMasterIdLst>
  <p:notesMasterIdLst>
    <p:notesMasterId r:id="rId138"/>
  </p:notesMasterIdLst>
  <p:handoutMasterIdLst>
    <p:handoutMasterId r:id="rId139"/>
  </p:handoutMasterIdLst>
  <p:sldIdLst>
    <p:sldId id="259" r:id="rId6"/>
    <p:sldId id="495" r:id="rId7"/>
    <p:sldId id="491" r:id="rId8"/>
    <p:sldId id="851" r:id="rId9"/>
    <p:sldId id="391" r:id="rId10"/>
    <p:sldId id="413" r:id="rId11"/>
    <p:sldId id="840" r:id="rId12"/>
    <p:sldId id="360" r:id="rId13"/>
    <p:sldId id="392" r:id="rId14"/>
    <p:sldId id="415" r:id="rId15"/>
    <p:sldId id="849" r:id="rId16"/>
    <p:sldId id="393" r:id="rId17"/>
    <p:sldId id="394" r:id="rId18"/>
    <p:sldId id="396" r:id="rId19"/>
    <p:sldId id="397" r:id="rId20"/>
    <p:sldId id="372" r:id="rId21"/>
    <p:sldId id="841" r:id="rId22"/>
    <p:sldId id="314" r:id="rId23"/>
    <p:sldId id="313" r:id="rId24"/>
    <p:sldId id="318" r:id="rId25"/>
    <p:sldId id="317" r:id="rId26"/>
    <p:sldId id="842" r:id="rId27"/>
    <p:sldId id="464" r:id="rId28"/>
    <p:sldId id="852" r:id="rId29"/>
    <p:sldId id="855" r:id="rId30"/>
    <p:sldId id="853" r:id="rId31"/>
    <p:sldId id="854" r:id="rId32"/>
    <p:sldId id="843" r:id="rId33"/>
    <p:sldId id="848" r:id="rId34"/>
    <p:sldId id="456" r:id="rId35"/>
    <p:sldId id="421" r:id="rId36"/>
    <p:sldId id="857" r:id="rId37"/>
    <p:sldId id="445" r:id="rId38"/>
    <p:sldId id="417" r:id="rId39"/>
    <p:sldId id="418" r:id="rId40"/>
    <p:sldId id="419" r:id="rId41"/>
    <p:sldId id="321" r:id="rId42"/>
    <p:sldId id="322" r:id="rId43"/>
    <p:sldId id="338" r:id="rId44"/>
    <p:sldId id="451" r:id="rId45"/>
    <p:sldId id="452" r:id="rId46"/>
    <p:sldId id="858" r:id="rId47"/>
    <p:sldId id="328" r:id="rId48"/>
    <p:sldId id="850" r:id="rId49"/>
    <p:sldId id="498" r:id="rId50"/>
    <p:sldId id="459" r:id="rId51"/>
    <p:sldId id="859" r:id="rId52"/>
    <p:sldId id="474" r:id="rId53"/>
    <p:sldId id="475" r:id="rId54"/>
    <p:sldId id="422" r:id="rId55"/>
    <p:sldId id="863" r:id="rId56"/>
    <p:sldId id="329" r:id="rId57"/>
    <p:sldId id="341" r:id="rId58"/>
    <p:sldId id="427" r:id="rId59"/>
    <p:sldId id="864" r:id="rId60"/>
    <p:sldId id="450" r:id="rId61"/>
    <p:sldId id="324" r:id="rId62"/>
    <p:sldId id="423" r:id="rId63"/>
    <p:sldId id="865" r:id="rId64"/>
    <p:sldId id="453" r:id="rId65"/>
    <p:sldId id="454" r:id="rId66"/>
    <p:sldId id="455" r:id="rId67"/>
    <p:sldId id="866" r:id="rId68"/>
    <p:sldId id="443" r:id="rId69"/>
    <p:sldId id="497" r:id="rId70"/>
    <p:sldId id="460" r:id="rId71"/>
    <p:sldId id="424" r:id="rId72"/>
    <p:sldId id="442" r:id="rId73"/>
    <p:sldId id="319" r:id="rId74"/>
    <p:sldId id="441" r:id="rId75"/>
    <p:sldId id="320" r:id="rId76"/>
    <p:sldId id="493" r:id="rId77"/>
    <p:sldId id="494" r:id="rId78"/>
    <p:sldId id="436" r:id="rId79"/>
    <p:sldId id="440" r:id="rId80"/>
    <p:sldId id="366" r:id="rId81"/>
    <p:sldId id="444" r:id="rId82"/>
    <p:sldId id="325" r:id="rId83"/>
    <p:sldId id="844" r:id="rId84"/>
    <p:sldId id="431" r:id="rId85"/>
    <p:sldId id="332" r:id="rId86"/>
    <p:sldId id="342" r:id="rId87"/>
    <p:sldId id="367" r:id="rId88"/>
    <p:sldId id="347" r:id="rId89"/>
    <p:sldId id="845" r:id="rId90"/>
    <p:sldId id="867" r:id="rId91"/>
    <p:sldId id="868" r:id="rId92"/>
    <p:sldId id="500" r:id="rId93"/>
    <p:sldId id="377" r:id="rId94"/>
    <p:sldId id="346" r:id="rId95"/>
    <p:sldId id="348" r:id="rId96"/>
    <p:sldId id="473" r:id="rId97"/>
    <p:sldId id="871" r:id="rId98"/>
    <p:sldId id="326" r:id="rId99"/>
    <p:sldId id="869" r:id="rId100"/>
    <p:sldId id="349" r:id="rId101"/>
    <p:sldId id="461" r:id="rId102"/>
    <p:sldId id="873" r:id="rId103"/>
    <p:sldId id="350" r:id="rId104"/>
    <p:sldId id="472" r:id="rId105"/>
    <p:sldId id="872" r:id="rId106"/>
    <p:sldId id="462" r:id="rId107"/>
    <p:sldId id="870" r:id="rId108"/>
    <p:sldId id="429" r:id="rId109"/>
    <p:sldId id="860" r:id="rId110"/>
    <p:sldId id="408" r:id="rId111"/>
    <p:sldId id="476" r:id="rId112"/>
    <p:sldId id="465" r:id="rId113"/>
    <p:sldId id="409" r:id="rId114"/>
    <p:sldId id="410" r:id="rId115"/>
    <p:sldId id="425" r:id="rId116"/>
    <p:sldId id="447" r:id="rId117"/>
    <p:sldId id="846" r:id="rId118"/>
    <p:sldId id="477" r:id="rId119"/>
    <p:sldId id="478" r:id="rId120"/>
    <p:sldId id="479" r:id="rId121"/>
    <p:sldId id="480" r:id="rId122"/>
    <p:sldId id="481" r:id="rId123"/>
    <p:sldId id="483" r:id="rId124"/>
    <p:sldId id="484" r:id="rId125"/>
    <p:sldId id="485" r:id="rId126"/>
    <p:sldId id="875" r:id="rId127"/>
    <p:sldId id="437" r:id="rId128"/>
    <p:sldId id="496" r:id="rId129"/>
    <p:sldId id="503" r:id="rId130"/>
    <p:sldId id="861" r:id="rId131"/>
    <p:sldId id="468" r:id="rId132"/>
    <p:sldId id="469" r:id="rId133"/>
    <p:sldId id="470" r:id="rId134"/>
    <p:sldId id="874" r:id="rId135"/>
    <p:sldId id="439" r:id="rId136"/>
    <p:sldId id="847" r:id="rId137"/>
  </p:sldIdLst>
  <p:sldSz cx="13439775" cy="7559675"/>
  <p:notesSz cx="7772400" cy="10058400"/>
  <p:defaultTextStyle>
    <a:defPPr>
      <a:defRPr lang="en-US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9pPr>
  </p:defaultTextStyle>
  <p:extLst>
    <p:ext uri="{521415D9-36F7-43E2-AB2F-B90AF26B5E84}">
      <p14:sectionLst xmlns:p14="http://schemas.microsoft.com/office/powerpoint/2010/main">
        <p14:section name="Section 1" id="{51601A42-B41D-A44F-9B20-D7B50F279FC2}">
          <p14:sldIdLst>
            <p14:sldId id="259"/>
            <p14:sldId id="495"/>
            <p14:sldId id="491"/>
            <p14:sldId id="851"/>
            <p14:sldId id="391"/>
            <p14:sldId id="413"/>
            <p14:sldId id="840"/>
            <p14:sldId id="360"/>
            <p14:sldId id="392"/>
            <p14:sldId id="415"/>
            <p14:sldId id="849"/>
            <p14:sldId id="393"/>
            <p14:sldId id="394"/>
            <p14:sldId id="396"/>
            <p14:sldId id="397"/>
            <p14:sldId id="372"/>
            <p14:sldId id="841"/>
            <p14:sldId id="314"/>
            <p14:sldId id="313"/>
            <p14:sldId id="318"/>
            <p14:sldId id="317"/>
            <p14:sldId id="842"/>
            <p14:sldId id="464"/>
            <p14:sldId id="852"/>
            <p14:sldId id="855"/>
            <p14:sldId id="853"/>
            <p14:sldId id="854"/>
            <p14:sldId id="843"/>
            <p14:sldId id="848"/>
            <p14:sldId id="456"/>
            <p14:sldId id="421"/>
            <p14:sldId id="857"/>
            <p14:sldId id="445"/>
            <p14:sldId id="417"/>
            <p14:sldId id="418"/>
            <p14:sldId id="419"/>
            <p14:sldId id="321"/>
            <p14:sldId id="322"/>
            <p14:sldId id="338"/>
            <p14:sldId id="451"/>
            <p14:sldId id="452"/>
            <p14:sldId id="858"/>
            <p14:sldId id="328"/>
            <p14:sldId id="850"/>
            <p14:sldId id="498"/>
            <p14:sldId id="459"/>
            <p14:sldId id="859"/>
            <p14:sldId id="474"/>
            <p14:sldId id="475"/>
            <p14:sldId id="422"/>
            <p14:sldId id="863"/>
            <p14:sldId id="329"/>
            <p14:sldId id="341"/>
            <p14:sldId id="427"/>
          </p14:sldIdLst>
        </p14:section>
        <p14:section name="Section 2" id="{E76E6BC0-AB88-4D42-A732-BAF78EE526E2}">
          <p14:sldIdLst>
            <p14:sldId id="864"/>
            <p14:sldId id="450"/>
            <p14:sldId id="324"/>
            <p14:sldId id="423"/>
            <p14:sldId id="865"/>
            <p14:sldId id="453"/>
            <p14:sldId id="454"/>
            <p14:sldId id="455"/>
            <p14:sldId id="866"/>
            <p14:sldId id="443"/>
            <p14:sldId id="497"/>
            <p14:sldId id="460"/>
            <p14:sldId id="424"/>
            <p14:sldId id="442"/>
            <p14:sldId id="319"/>
            <p14:sldId id="441"/>
            <p14:sldId id="320"/>
            <p14:sldId id="493"/>
            <p14:sldId id="494"/>
            <p14:sldId id="436"/>
            <p14:sldId id="440"/>
            <p14:sldId id="366"/>
            <p14:sldId id="444"/>
            <p14:sldId id="325"/>
            <p14:sldId id="844"/>
            <p14:sldId id="431"/>
            <p14:sldId id="332"/>
            <p14:sldId id="342"/>
            <p14:sldId id="367"/>
            <p14:sldId id="347"/>
          </p14:sldIdLst>
        </p14:section>
        <p14:section name="Section 3" id="{858D1970-1706-E24C-8CAF-1B5807A41A84}">
          <p14:sldIdLst>
            <p14:sldId id="845"/>
            <p14:sldId id="867"/>
            <p14:sldId id="868"/>
            <p14:sldId id="500"/>
            <p14:sldId id="377"/>
            <p14:sldId id="346"/>
            <p14:sldId id="348"/>
            <p14:sldId id="473"/>
            <p14:sldId id="871"/>
            <p14:sldId id="326"/>
            <p14:sldId id="869"/>
            <p14:sldId id="349"/>
            <p14:sldId id="461"/>
            <p14:sldId id="873"/>
            <p14:sldId id="350"/>
            <p14:sldId id="472"/>
            <p14:sldId id="872"/>
            <p14:sldId id="462"/>
            <p14:sldId id="870"/>
            <p14:sldId id="429"/>
          </p14:sldIdLst>
        </p14:section>
        <p14:section name="Section 4" id="{8C8932A4-6156-6B45-9ED6-8705EF772A02}">
          <p14:sldIdLst>
            <p14:sldId id="860"/>
            <p14:sldId id="408"/>
            <p14:sldId id="476"/>
            <p14:sldId id="465"/>
            <p14:sldId id="409"/>
            <p14:sldId id="410"/>
            <p14:sldId id="425"/>
            <p14:sldId id="447"/>
            <p14:sldId id="846"/>
            <p14:sldId id="477"/>
            <p14:sldId id="478"/>
            <p14:sldId id="479"/>
            <p14:sldId id="480"/>
            <p14:sldId id="481"/>
            <p14:sldId id="483"/>
            <p14:sldId id="484"/>
            <p14:sldId id="485"/>
            <p14:sldId id="875"/>
            <p14:sldId id="437"/>
            <p14:sldId id="496"/>
            <p14:sldId id="503"/>
            <p14:sldId id="861"/>
            <p14:sldId id="468"/>
            <p14:sldId id="469"/>
            <p14:sldId id="470"/>
            <p14:sldId id="874"/>
            <p14:sldId id="439"/>
            <p14:sldId id="8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57E0"/>
    <a:srgbClr val="306091"/>
    <a:srgbClr val="4079E0"/>
    <a:srgbClr val="EDEDED"/>
    <a:srgbClr val="FBFF61"/>
    <a:srgbClr val="FCF56A"/>
    <a:srgbClr val="BFDCB9"/>
    <a:srgbClr val="D48180"/>
    <a:srgbClr val="E4E4CE"/>
    <a:srgbClr val="89A9C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3469" autoAdjust="0"/>
  </p:normalViewPr>
  <p:slideViewPr>
    <p:cSldViewPr>
      <p:cViewPr varScale="1">
        <p:scale>
          <a:sx n="97" d="100"/>
          <a:sy n="97" d="100"/>
        </p:scale>
        <p:origin x="1290" y="7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4224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6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25E097A-0136-624C-9D31-EBE30040EB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84C15-1D94-684B-B95C-8B74EA3136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19EEAA-332A-C44E-9CD0-2C2CC4116587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0F5FC-98A4-C54F-A2DB-48EAB818E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98E06F-6864-5841-8512-FE00C87C2C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2FE5A-59F7-9642-9990-AA477267D0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9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7008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CEECB734-5BA5-4DC8-AA53-F99A3D77BF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4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39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89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13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40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9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20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12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80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47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11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87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304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8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8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4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75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52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1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409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84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043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001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4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12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27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962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57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839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15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205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915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88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89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188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56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7781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2477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04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388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7107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61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5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40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62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12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466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49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236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333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91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332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80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934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91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70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69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821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124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8390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127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0645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128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614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129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43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130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5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65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9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41496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E1EF-ACC0-D346-BE47-FA773E46D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9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538B37-ABAF-9E47-B12D-35B715D917BA}"/>
              </a:ext>
            </a:extLst>
          </p:cNvPr>
          <p:cNvSpPr/>
          <p:nvPr userDrawn="1"/>
        </p:nvSpPr>
        <p:spPr>
          <a:xfrm>
            <a:off x="504189" y="4762894"/>
            <a:ext cx="9630410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b="1" dirty="0">
              <a:solidFill>
                <a:schemeClr val="tx2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E5AEBFD-C29B-DD4A-A9D3-7F40BCC7E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itle Placeholder 12">
            <a:extLst>
              <a:ext uri="{FF2B5EF4-FFF2-40B4-BE49-F238E27FC236}">
                <a16:creationId xmlns:a16="http://schemas.microsoft.com/office/drawing/2014/main" id="{882BF168-73D4-5A40-9EB0-FA7F5B188F64}"/>
              </a:ext>
            </a:extLst>
          </p:cNvPr>
          <p:cNvSpPr txBox="1">
            <a:spLocks/>
          </p:cNvSpPr>
          <p:nvPr userDrawn="1"/>
        </p:nvSpPr>
        <p:spPr>
          <a:xfrm>
            <a:off x="619126" y="2179637"/>
            <a:ext cx="8920161" cy="819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4000" dirty="0">
                <a:latin typeface="Avenir Book"/>
                <a:cs typeface="Avenir Book"/>
              </a:rPr>
              <a:t>Module 5 </a:t>
            </a:r>
            <a:r>
              <a:rPr lang="en-US" sz="4000" dirty="0"/>
              <a:t>– Coding with Axon</a:t>
            </a:r>
          </a:p>
        </p:txBody>
      </p:sp>
    </p:spTree>
    <p:extLst>
      <p:ext uri="{BB962C8B-B14F-4D97-AF65-F5344CB8AC3E}">
        <p14:creationId xmlns:p14="http://schemas.microsoft.com/office/powerpoint/2010/main" val="4078869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41496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E1EF-ACC0-D346-BE47-FA773E46D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26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D8E74-E620-F740-A32C-7846DB0F6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46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73C3E-9C40-6E4C-9F21-1440F91625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23B65-DDC7-EC4E-B4AF-F4BE2B6439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1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C4638E-B87D-3E45-8ED2-D1BCB39A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CA9618-63C5-C442-8041-757E9D8939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E6BA-613E-DD4F-8A50-E17D8B5904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4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12091564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8D14D8-D38A-2546-9721-9353BCC7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C30EE-EEA3-3242-AD97-3457D27EF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06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8E407-0DE5-2141-AB82-CEB50E381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072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CA46B-32E7-294A-B5F1-18952DD2D2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40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2">
            <a:extLst>
              <a:ext uri="{FF2B5EF4-FFF2-40B4-BE49-F238E27FC236}">
                <a16:creationId xmlns:a16="http://schemas.microsoft.com/office/drawing/2014/main" id="{04A02DAE-333F-0E4C-B535-7B329586185A}"/>
              </a:ext>
            </a:extLst>
          </p:cNvPr>
          <p:cNvSpPr txBox="1">
            <a:spLocks/>
          </p:cNvSpPr>
          <p:nvPr userDrawn="1"/>
        </p:nvSpPr>
        <p:spPr>
          <a:xfrm>
            <a:off x="852487" y="3386271"/>
            <a:ext cx="8920161" cy="223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40C59D4-CC29-1E40-9FB2-B10E06E0A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38770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.sv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FF5FEA09-9018-4441-8D82-78E154E1C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13435542" cy="92075"/>
          </a:xfrm>
          <a:prstGeom prst="roundRect">
            <a:avLst>
              <a:gd name="adj" fmla="val 1722"/>
            </a:avLst>
          </a:prstGeom>
          <a:solidFill>
            <a:srgbClr val="30609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75874F8F-5EF4-014E-BBD4-F120CCB0CF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7086601"/>
            <a:ext cx="13439775" cy="473075"/>
          </a:xfrm>
          <a:prstGeom prst="roundRect">
            <a:avLst>
              <a:gd name="adj" fmla="val 333"/>
            </a:avLst>
          </a:prstGeom>
          <a:solidFill>
            <a:srgbClr val="E6E6E6"/>
          </a:solidFill>
          <a:ln w="9525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2143C-8A7F-BA4E-9EAA-2898740C58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248C2-A1C7-3343-9B05-A0D4043AB0A5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June 2020 – SkySpark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Ⓡ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Essentials using version 3.0.25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115B-B414-E249-944A-68D9C4DF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01300" y="7132637"/>
            <a:ext cx="30241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07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/>
          <a:ea typeface="+mj-ea"/>
          <a:cs typeface="+mj-cs"/>
        </a:defRPr>
      </a:lvl1pPr>
      <a:lvl2pPr marL="742950" indent="-28575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2pPr>
      <a:lvl3pPr marL="1143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3pPr>
      <a:lvl4pPr marL="1600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4pPr>
      <a:lvl5pPr marL="20574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5pPr>
      <a:lvl6pPr marL="25146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Calibri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Calibri"/>
          <a:cs typeface="+mn-cs"/>
        </a:defRPr>
      </a:lvl2pPr>
      <a:lvl3pPr marL="1143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Calibri"/>
          <a:cs typeface="+mn-cs"/>
        </a:defRPr>
      </a:lvl3pPr>
      <a:lvl4pPr marL="1600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4pPr>
      <a:lvl5pPr marL="20574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4482CA-EC30-5440-BCA9-94A908057BA4}"/>
              </a:ext>
            </a:extLst>
          </p:cNvPr>
          <p:cNvSpPr/>
          <p:nvPr userDrawn="1"/>
        </p:nvSpPr>
        <p:spPr>
          <a:xfrm>
            <a:off x="353" y="-14923"/>
            <a:ext cx="13439422" cy="3331857"/>
          </a:xfrm>
          <a:prstGeom prst="rect">
            <a:avLst/>
          </a:prstGeom>
          <a:solidFill>
            <a:srgbClr val="3060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5F7D3-D90F-4243-96BF-5AA9760189CD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June 2020 –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SkySpark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3.0.25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3418D8-B990-5D45-B7A5-C02E542BF3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DB7EBB0-779F-A640-9A76-37D1BC3993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607" y="503237"/>
            <a:ext cx="6170880" cy="1478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2D3021-4425-5B43-8094-A97F510F5F5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22" y="457541"/>
            <a:ext cx="2763237" cy="24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7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90" b="1" i="0" kern="1200">
          <a:solidFill>
            <a:schemeClr val="bg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 5 - Coding with Axon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604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/>
              <a:t>Variables are a programmatic way of storing a value</a:t>
            </a:r>
          </a:p>
          <a:p>
            <a:pPr>
              <a:buFont typeface="Arial"/>
              <a:buChar char="•"/>
            </a:pPr>
            <a:r>
              <a:rPr lang="en-US" sz="2800" dirty="0"/>
              <a:t>The colon </a:t>
            </a:r>
            <a:r>
              <a:rPr lang="en-US" sz="2800" dirty="0">
                <a:solidFill>
                  <a:srgbClr val="00B050"/>
                </a:solidFill>
              </a:rPr>
              <a:t>:</a:t>
            </a:r>
            <a:r>
              <a:rPr lang="en-US" sz="2800" dirty="0"/>
              <a:t> declares / </a:t>
            </a:r>
            <a:r>
              <a:rPr lang="en-US" sz="2800" dirty="0" err="1"/>
              <a:t>dimensionalizes</a:t>
            </a:r>
            <a:r>
              <a:rPr lang="en-US" sz="2800" dirty="0"/>
              <a:t> the variable and sets its initial value all in one step</a:t>
            </a:r>
            <a:endParaRPr lang="en-US" sz="2400" b="1" dirty="0">
              <a:solidFill>
                <a:srgbClr val="306091"/>
              </a:solidFill>
            </a:endParaRPr>
          </a:p>
          <a:p>
            <a:pPr>
              <a:buFont typeface="Arial"/>
              <a:buChar char="•"/>
            </a:pPr>
            <a:r>
              <a:rPr lang="en-US" sz="2800" dirty="0"/>
              <a:t>The equals </a:t>
            </a:r>
            <a:r>
              <a:rPr lang="en-US" sz="2800" dirty="0">
                <a:solidFill>
                  <a:srgbClr val="00B050"/>
                </a:solidFill>
              </a:rPr>
              <a:t>=</a:t>
            </a:r>
            <a:r>
              <a:rPr lang="en-US" sz="2800" dirty="0"/>
              <a:t> operator reassigns the variable’s value</a:t>
            </a:r>
          </a:p>
          <a:p>
            <a:pPr>
              <a:buFont typeface="Arial"/>
              <a:buChar char="•"/>
            </a:pPr>
            <a:r>
              <a:rPr lang="en-US" sz="2800" dirty="0"/>
              <a:t>Note that a variable can have an if statement or a loop or virtually anything inside its declaration or reassignment</a:t>
            </a:r>
          </a:p>
          <a:p>
            <a:pPr>
              <a:buFont typeface="Arial"/>
              <a:buChar char="•"/>
            </a:pPr>
            <a:r>
              <a:rPr lang="en-US" dirty="0"/>
              <a:t>Valid to assign a</a:t>
            </a:r>
            <a:r>
              <a:rPr lang="en-US" sz="2800" dirty="0"/>
              <a:t> variable a number and then later a string because axon variables do not have declared types, but this is not best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195E2-997D-324E-B955-8B25D27A7C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DD558-BA6F-2943-9032-0E866EB61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5687" y="4572450"/>
            <a:ext cx="5867400" cy="23315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06101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758A729-FF50-49AF-8A24-87D2A6D8A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198438"/>
            <a:ext cx="12091564" cy="762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Reviewing the Custom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kpiRule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in the Demo Project</a:t>
            </a:r>
            <a:endParaRPr lang="en-US" sz="3600" b="1" i="1" dirty="0">
              <a:solidFill>
                <a:schemeClr val="tx1"/>
              </a:solidFill>
              <a:latin typeface="Avenir Book" panose="02000503020000020003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1C61D5-B2BA-4BE2-AC17-174C8F118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78" y="1265237"/>
            <a:ext cx="12519609" cy="579120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 err="1">
                <a:solidFill>
                  <a:schemeClr val="accent2"/>
                </a:solidFill>
                <a:latin typeface="Avenir Book" panose="02000503020000020003"/>
              </a:rPr>
              <a:t>defcomp</a:t>
            </a:r>
            <a:endParaRPr lang="en-US" sz="2400" dirty="0">
              <a:solidFill>
                <a:schemeClr val="accent2"/>
              </a:solidFill>
              <a:latin typeface="Avenir Book" panose="02000503020000020003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target: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date: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out: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ro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kw: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bind: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"power and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equipRef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-&gt;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siteMeter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 and 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siteRef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=={{target-&gt;id}}"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do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     if (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kw ==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null) return null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	his: 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hisRead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kw, date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)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hisClip.hisMap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kw =&gt; kw.to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1W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))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.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energyNormByArea</a:t>
            </a:r>
            <a:endParaRPr lang="en-US" sz="2400" dirty="0">
              <a:solidFill>
                <a:schemeClr val="tx1"/>
              </a:solidFill>
              <a:latin typeface="Avenir Book" panose="02000503020000020003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   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if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his.isEmpty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or 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his.meta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[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hisEnd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]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&lt; kw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[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</a:t>
            </a: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hisStart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]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or 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his.missing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"v0"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))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return null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	out = 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min: 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his.foldCol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"v0"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, min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)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, max: </a:t>
            </a:r>
            <a:r>
              <a:rPr lang="en-US" sz="2400" dirty="0" err="1">
                <a:solidFill>
                  <a:schemeClr val="tx1"/>
                </a:solidFill>
                <a:latin typeface="Avenir Book" panose="02000503020000020003"/>
              </a:rPr>
              <a:t>his.foldCol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"v0"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, max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)}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	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end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16BDE-78C7-7A48-B032-5F60CF4EBA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310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EF1A09A-5DDA-4A2F-8109-E2F864C3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Testing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kpiRules</a:t>
            </a:r>
            <a:endParaRPr lang="en-US" sz="4000" b="1" dirty="0">
              <a:solidFill>
                <a:srgbClr val="306091"/>
              </a:solidFill>
              <a:latin typeface="Avenir Book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555910-AA44-48EB-9414-C15F9D01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943600"/>
          </a:xfrm>
        </p:spPr>
        <p:txBody>
          <a:bodyPr/>
          <a:lstStyle/>
          <a:p>
            <a:r>
              <a:rPr lang="en-US" dirty="0">
                <a:latin typeface="Avenir Book" panose="02000503020000020003"/>
              </a:rPr>
              <a:t>Testing: 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ruleTest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kpiWattsNorm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, read(site), 2020-02)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/>
              </a:rPr>
              <a:t>Lots of good information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/>
              </a:rPr>
              <a:t>Use </a:t>
            </a:r>
            <a:r>
              <a:rPr lang="en-US" sz="2000" dirty="0">
                <a:solidFill>
                  <a:srgbClr val="00B050"/>
                </a:solidFill>
                <a:latin typeface="Avenir Book"/>
              </a:rPr>
              <a:t>[2]-&gt;</a:t>
            </a:r>
            <a:r>
              <a:rPr lang="en-US" sz="2000" dirty="0" err="1">
                <a:solidFill>
                  <a:srgbClr val="00B050"/>
                </a:solidFill>
                <a:latin typeface="Avenir Book"/>
              </a:rPr>
              <a:t>val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to get results grid</a:t>
            </a:r>
          </a:p>
          <a:p>
            <a:pPr lvl="1"/>
            <a:r>
              <a:rPr lang="en-US" sz="2000" dirty="0" err="1">
                <a:solidFill>
                  <a:srgbClr val="00B050"/>
                </a:solidFill>
                <a:latin typeface="Avenir Book"/>
              </a:rPr>
              <a:t>kpiRule</a:t>
            </a:r>
            <a:r>
              <a:rPr lang="en-US" sz="2000" dirty="0" err="1">
                <a:solidFill>
                  <a:schemeClr val="tx1"/>
                </a:solidFill>
                <a:latin typeface="Avenir Book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run on whatever </a:t>
            </a:r>
            <a:r>
              <a:rPr lang="en-US" sz="2000" dirty="0" err="1">
                <a:solidFill>
                  <a:schemeClr val="tx1"/>
                </a:solidFill>
                <a:latin typeface="Avenir Book"/>
              </a:rPr>
              <a:t>dateSpan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you select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39643-C8AC-2049-9A48-5F1E70D8A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1EBCB-B9D5-334D-A3D0-FE7DDC810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87" y="2636837"/>
            <a:ext cx="7019494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74091-C9FF-8342-86F0-1D8C2CC3D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7332" y="4160837"/>
            <a:ext cx="5587009" cy="1679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3416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kpiRule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6201355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Tags needed to make a function rule-ready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dis</a:t>
            </a:r>
            <a:r>
              <a:rPr lang="en-US" sz="2000" dirty="0">
                <a:latin typeface="Avenir Book" panose="02000503020000020003"/>
              </a:rPr>
              <a:t> – this is the human-readable pretty name of the function and will become that for the </a:t>
            </a:r>
            <a:r>
              <a:rPr lang="en-US" sz="2000" dirty="0" err="1">
                <a:latin typeface="Avenir Book" panose="02000503020000020003"/>
              </a:rPr>
              <a:t>kpiRule</a:t>
            </a:r>
            <a:endParaRPr lang="en-US" sz="2000" dirty="0"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help</a:t>
            </a:r>
            <a:r>
              <a:rPr lang="en-US" sz="2000" dirty="0">
                <a:latin typeface="Avenir Book" panose="02000503020000020003"/>
              </a:rPr>
              <a:t> – this tells what the </a:t>
            </a:r>
            <a:r>
              <a:rPr lang="en-US" sz="2000" dirty="0" err="1">
                <a:latin typeface="Avenir Book" panose="02000503020000020003"/>
              </a:rPr>
              <a:t>kpiRule</a:t>
            </a:r>
            <a:r>
              <a:rPr lang="en-US" sz="2000" dirty="0">
                <a:latin typeface="Avenir Book" panose="02000503020000020003"/>
              </a:rPr>
              <a:t> will do and can include step-by-step instructions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ruleOn</a:t>
            </a:r>
            <a:r>
              <a:rPr lang="en-US" sz="2000" dirty="0">
                <a:latin typeface="Avenir Book" panose="02000503020000020003"/>
              </a:rPr>
              <a:t> – indicates what the target of the </a:t>
            </a:r>
            <a:r>
              <a:rPr lang="en-US" sz="2000" dirty="0" err="1">
                <a:latin typeface="Avenir Book" panose="02000503020000020003"/>
              </a:rPr>
              <a:t>kpiRule</a:t>
            </a:r>
            <a:r>
              <a:rPr lang="en-US" sz="2000" dirty="0">
                <a:latin typeface="Avenir Book" panose="02000503020000020003"/>
              </a:rPr>
              <a:t> will be (must be valid filter)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ruleType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: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kpiRule</a:t>
            </a:r>
            <a:r>
              <a:rPr lang="en-US" sz="2000" dirty="0">
                <a:latin typeface="Avenir Book" panose="02000503020000020003"/>
              </a:rPr>
              <a:t> – yields the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kpiRule</a:t>
            </a:r>
            <a:r>
              <a:rPr lang="en-US" sz="2000" dirty="0">
                <a:latin typeface="Avenir Book" panose="02000503020000020003"/>
              </a:rPr>
              <a:t> marker tag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Click 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edit</a:t>
            </a:r>
            <a:r>
              <a:rPr lang="en-US" sz="2400" dirty="0">
                <a:latin typeface="Avenir Book" panose="02000503020000020003"/>
              </a:rPr>
              <a:t> button in 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Code</a:t>
            </a:r>
            <a:r>
              <a:rPr lang="en-US" sz="2400" dirty="0">
                <a:latin typeface="Avenir Book" panose="02000503020000020003"/>
              </a:rPr>
              <a:t> app to add / modify these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1C66E-FB37-0041-A6B8-34A521D74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D9B5A-D16E-4A97-AF7E-66F542ECDE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1296" y="1565554"/>
            <a:ext cx="5791200" cy="4428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69084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8"/>
            <a:ext cx="12091564" cy="762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More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kpiRule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036637"/>
            <a:ext cx="7039555" cy="57197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Remember the exercise from Module 2 that made a </a:t>
            </a:r>
            <a:r>
              <a:rPr lang="en-US" sz="2000" dirty="0" err="1">
                <a:latin typeface="Avenir Book" panose="02000503020000020003"/>
              </a:rPr>
              <a:t>kpiRule</a:t>
            </a:r>
            <a:r>
              <a:rPr lang="en-US" sz="2000" dirty="0">
                <a:latin typeface="Avenir Book" panose="02000503020000020003"/>
              </a:rPr>
              <a:t> record that references a rule-ready </a:t>
            </a:r>
            <a:r>
              <a:rPr lang="en-US" sz="2000" dirty="0" err="1">
                <a:latin typeface="Avenir Book" panose="02000503020000020003"/>
              </a:rPr>
              <a:t>func</a:t>
            </a:r>
            <a:endParaRPr lang="en-US" sz="2000" dirty="0">
              <a:latin typeface="Avenir Book" panose="02000503020000020003"/>
            </a:endParaRPr>
          </a:p>
          <a:p>
            <a:r>
              <a:rPr lang="en-US" sz="2000" dirty="0" err="1">
                <a:latin typeface="Avenir Book" panose="02000503020000020003"/>
              </a:rPr>
              <a:t>kpiRules</a:t>
            </a:r>
            <a:r>
              <a:rPr lang="en-US" sz="2000" dirty="0">
                <a:latin typeface="Avenir Book" panose="02000503020000020003"/>
              </a:rPr>
              <a:t> are a reference to a </a:t>
            </a:r>
            <a:r>
              <a:rPr lang="en-US" sz="2000" dirty="0" err="1">
                <a:latin typeface="Avenir Book" panose="02000503020000020003"/>
              </a:rPr>
              <a:t>func</a:t>
            </a:r>
            <a:endParaRPr lang="en-US" sz="2000" dirty="0">
              <a:latin typeface="Avenir Book" panose="02000503020000020003"/>
            </a:endParaRPr>
          </a:p>
          <a:p>
            <a:pPr marL="857250" lvl="1"/>
            <a:r>
              <a:rPr lang="en-US" sz="1800" dirty="0">
                <a:latin typeface="Avenir Book" panose="02000503020000020003"/>
              </a:rPr>
              <a:t>Allows multiple </a:t>
            </a:r>
            <a:r>
              <a:rPr lang="en-US" sz="1800" dirty="0" err="1">
                <a:latin typeface="Avenir Book" panose="02000503020000020003"/>
              </a:rPr>
              <a:t>kpiRules</a:t>
            </a:r>
            <a:r>
              <a:rPr lang="en-US" sz="1800" dirty="0">
                <a:latin typeface="Avenir Book" panose="02000503020000020003"/>
              </a:rPr>
              <a:t> to reference one </a:t>
            </a:r>
            <a:r>
              <a:rPr lang="en-US" sz="1800" dirty="0" err="1">
                <a:latin typeface="Avenir Book" panose="02000503020000020003"/>
              </a:rPr>
              <a:t>func</a:t>
            </a:r>
            <a:endParaRPr lang="en-US" sz="1800" dirty="0">
              <a:latin typeface="Avenir Book" panose="02000503020000020003"/>
            </a:endParaRPr>
          </a:p>
          <a:p>
            <a:pPr marL="400050"/>
            <a:r>
              <a:rPr lang="en-US" sz="2000" dirty="0">
                <a:latin typeface="Avenir Book" panose="02000503020000020003"/>
              </a:rPr>
              <a:t>The following tags are added automatically when a rule-ready function is properly set up in the Rule app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dis</a:t>
            </a:r>
            <a:r>
              <a:rPr lang="en-US" sz="1800" dirty="0">
                <a:latin typeface="Avenir Book" panose="02000503020000020003"/>
              </a:rPr>
              <a:t> – this is the human-readable pretty name of the </a:t>
            </a:r>
            <a:r>
              <a:rPr lang="en-US" sz="1800" dirty="0" err="1">
                <a:latin typeface="Avenir Book" panose="02000503020000020003"/>
              </a:rPr>
              <a:t>kpiRule</a:t>
            </a:r>
            <a:endParaRPr lang="en-US" sz="1800" dirty="0"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rule</a:t>
            </a:r>
            <a:r>
              <a:rPr lang="en-US" sz="1800" dirty="0">
                <a:latin typeface="Avenir Book" panose="02000503020000020003"/>
              </a:rPr>
              <a:t> – all rules have this tag</a:t>
            </a:r>
          </a:p>
          <a:p>
            <a:pPr lvl="1">
              <a:buFont typeface="Arial"/>
              <a:buChar char="•"/>
            </a:pP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kpiRule</a:t>
            </a:r>
            <a:r>
              <a:rPr lang="en-US" sz="1800" dirty="0">
                <a:latin typeface="Avenir Book" panose="02000503020000020003"/>
              </a:rPr>
              <a:t> – indicates what kind of rule this is</a:t>
            </a:r>
          </a:p>
          <a:p>
            <a:pPr lvl="1">
              <a:buFont typeface="Arial"/>
              <a:buChar char="•"/>
            </a:pP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ruleOn</a:t>
            </a:r>
            <a:r>
              <a:rPr lang="en-US" sz="1800" dirty="0">
                <a:latin typeface="Avenir Book" panose="02000503020000020003"/>
              </a:rPr>
              <a:t> – indicates what the target of the </a:t>
            </a:r>
            <a:r>
              <a:rPr lang="en-US" sz="1800" dirty="0" err="1">
                <a:latin typeface="Avenir Book" panose="02000503020000020003"/>
              </a:rPr>
              <a:t>kpiRule</a:t>
            </a:r>
            <a:r>
              <a:rPr lang="en-US" sz="1800" dirty="0">
                <a:latin typeface="Avenir Book" panose="02000503020000020003"/>
              </a:rPr>
              <a:t> will be (must be valid filter)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help</a:t>
            </a:r>
            <a:r>
              <a:rPr lang="en-US" sz="1800" dirty="0">
                <a:latin typeface="Avenir Book" panose="02000503020000020003"/>
              </a:rPr>
              <a:t> – this tells what the </a:t>
            </a:r>
            <a:r>
              <a:rPr lang="en-US" sz="1800" dirty="0" err="1">
                <a:latin typeface="Avenir Book" panose="02000503020000020003"/>
              </a:rPr>
              <a:t>kpiRule</a:t>
            </a:r>
            <a:r>
              <a:rPr lang="en-US" sz="1800" dirty="0">
                <a:latin typeface="Avenir Book" panose="02000503020000020003"/>
              </a:rPr>
              <a:t> will do and can include step-by-step instructions</a:t>
            </a:r>
          </a:p>
          <a:p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Navigate to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Code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App in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Demo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project and find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kpiWattsNorm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and click on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Edit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.  Note it has these tags.  Now, go to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Rule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app and 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Local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tab again to see all rules including </a:t>
            </a:r>
            <a:r>
              <a:rPr lang="en-US" sz="2000" dirty="0" err="1">
                <a:solidFill>
                  <a:srgbClr val="FF0000"/>
                </a:solidFill>
                <a:latin typeface="Avenir Book" panose="02000503020000020003"/>
              </a:rPr>
              <a:t>kpiRules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1C66E-FB37-0041-A6B8-34A521D74C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714C4-DF69-473B-B1FB-F5F413E17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0487" y="1696105"/>
            <a:ext cx="5334000" cy="4248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08436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kpiRule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89037"/>
            <a:ext cx="12091564" cy="55673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Write a </a:t>
            </a:r>
            <a:r>
              <a:rPr lang="en-US" sz="2800" dirty="0" err="1">
                <a:latin typeface="Avenir Book"/>
              </a:rPr>
              <a:t>kpiRule</a:t>
            </a:r>
            <a:r>
              <a:rPr lang="en-US" sz="2800" dirty="0">
                <a:latin typeface="Avenir Book"/>
              </a:rPr>
              <a:t> that calculates the sum of a water meter’s usage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Note that the demo only has one water meter in Headquarters/Utility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What query would find the only point on a water meter?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Might there be any unique tags?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Use the </a:t>
            </a:r>
            <a:r>
              <a:rPr lang="en-US" sz="2400" dirty="0">
                <a:solidFill>
                  <a:schemeClr val="accent2"/>
                </a:solidFill>
                <a:latin typeface="Avenir Book"/>
              </a:rPr>
              <a:t>Builder</a:t>
            </a:r>
            <a:r>
              <a:rPr lang="en-US" sz="2400" dirty="0">
                <a:latin typeface="Avenir Book"/>
              </a:rPr>
              <a:t> app for help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What will the read look like?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What needs to be returned?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Have it run on the site level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B050"/>
                </a:solidFill>
                <a:latin typeface="Avenir Book"/>
              </a:rPr>
              <a:t>Extra credit: have the result normalized per area</a:t>
            </a:r>
            <a:endParaRPr lang="en-US" dirty="0">
              <a:solidFill>
                <a:srgbClr val="00B050"/>
              </a:solidFill>
              <a:latin typeface="Avenir Book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/>
              </a:rPr>
              <a:t>(gal/ft</a:t>
            </a:r>
            <a:r>
              <a:rPr lang="en-US" baseline="30000" dirty="0">
                <a:solidFill>
                  <a:srgbClr val="00B050"/>
                </a:solidFill>
                <a:latin typeface="Avenir Book"/>
              </a:rPr>
              <a:t>2</a:t>
            </a:r>
            <a:r>
              <a:rPr lang="en-US" dirty="0">
                <a:solidFill>
                  <a:srgbClr val="00B050"/>
                </a:solidFill>
                <a:latin typeface="Avenir Book"/>
              </a:rPr>
              <a:t>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Add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dis</a:t>
            </a:r>
            <a:r>
              <a:rPr lang="en-US" dirty="0">
                <a:latin typeface="Avenir Book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help</a:t>
            </a:r>
            <a:r>
              <a:rPr lang="en-US" dirty="0">
                <a:latin typeface="Avenir Book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ruleType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: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kpiRule</a:t>
            </a:r>
            <a:r>
              <a:rPr lang="en-US" dirty="0">
                <a:latin typeface="Avenir Book"/>
              </a:rPr>
              <a:t>, and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ruleOn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: site</a:t>
            </a:r>
            <a:r>
              <a:rPr lang="en-US" dirty="0">
                <a:latin typeface="Avenir Book"/>
              </a:rPr>
              <a:t> tags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Set this up in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Rule</a:t>
            </a:r>
            <a:r>
              <a:rPr lang="en-US" dirty="0">
                <a:latin typeface="Avenir Book"/>
              </a:rPr>
              <a:t> app (after a refresh)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Look for results in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KPI</a:t>
            </a:r>
            <a:r>
              <a:rPr lang="en-US" dirty="0">
                <a:latin typeface="Avenir Book"/>
              </a:rPr>
              <a:t> 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3CE9A-4B56-8247-9D48-E253FDB1E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889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0A2F1-EF3E-9C46-AC44-779FB5AD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Debugging Topics</a:t>
            </a:r>
          </a:p>
        </p:txBody>
      </p:sp>
    </p:spTree>
    <p:extLst>
      <p:ext uri="{BB962C8B-B14F-4D97-AF65-F5344CB8AC3E}">
        <p14:creationId xmlns:p14="http://schemas.microsoft.com/office/powerpoint/2010/main" val="1330382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Debugging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Real-Time Diagnostics Tab in Debug App (pictured below)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Lint Screen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Error messages (shown earlier)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Return command (shown earlier)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Echo command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Dump command</a:t>
            </a: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3557E0"/>
                </a:solidFill>
                <a:latin typeface="Avenir Book" panose="02000503020000020003"/>
              </a:rPr>
              <a:t>Look for errors in </a:t>
            </a:r>
          </a:p>
          <a:p>
            <a:pPr marL="0" indent="0">
              <a:buNone/>
            </a:pPr>
            <a:r>
              <a:rPr lang="en-US" dirty="0">
                <a:solidFill>
                  <a:srgbClr val="3557E0"/>
                </a:solidFill>
                <a:latin typeface="Avenir Book" panose="02000503020000020003"/>
              </a:rPr>
              <a:t>	the Terminal/</a:t>
            </a:r>
            <a:r>
              <a:rPr lang="en-US" dirty="0" err="1">
                <a:solidFill>
                  <a:srgbClr val="3557E0"/>
                </a:solidFill>
                <a:latin typeface="Avenir Book" panose="02000503020000020003"/>
              </a:rPr>
              <a:t>cmd</a:t>
            </a:r>
            <a:r>
              <a:rPr lang="en-US" dirty="0">
                <a:solidFill>
                  <a:srgbClr val="3557E0"/>
                </a:solidFill>
                <a:latin typeface="Avenir Book" panose="02000503020000020003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3557E0"/>
                </a:solidFill>
                <a:latin typeface="Avenir Book" panose="02000503020000020003"/>
              </a:rPr>
              <a:t>	prompt at </a:t>
            </a:r>
            <a:r>
              <a:rPr lang="en-US" dirty="0" err="1">
                <a:solidFill>
                  <a:srgbClr val="3557E0"/>
                </a:solidFill>
                <a:latin typeface="Avenir Book" panose="02000503020000020003"/>
              </a:rPr>
              <a:t>SkySpark</a:t>
            </a:r>
            <a:r>
              <a:rPr lang="en-US" dirty="0">
                <a:solidFill>
                  <a:srgbClr val="3557E0"/>
                </a:solidFill>
                <a:latin typeface="Avenir Book" panose="02000503020000020003"/>
              </a:rPr>
              <a:t> startup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6C738-E6C9-DB42-8DC5-1A09E3CF2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0721230" y="148948"/>
            <a:ext cx="2697762" cy="162297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Give to </a:t>
            </a:r>
            <a:r>
              <a:rPr lang="en-US" sz="2400" kern="0" dirty="0" err="1">
                <a:solidFill>
                  <a:srgbClr val="FF0000"/>
                </a:solidFill>
                <a:latin typeface="Avenir Book" panose="02000503020000020003"/>
              </a:rPr>
              <a:t>SkyFoundry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 support when troubleshooting performance issues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611667-B0AC-8E41-89CA-4CA258169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5087" y="1905216"/>
            <a:ext cx="5410199" cy="55434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Diagnostics with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Run 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diags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() </a:t>
            </a:r>
            <a:r>
              <a:rPr lang="en-US" dirty="0">
                <a:latin typeface="Avenir Book" panose="02000503020000020003"/>
              </a:rPr>
              <a:t>in Tools: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6628D-DD56-FB4B-9620-CC1D9F638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E9E59-684D-DA45-AB64-868AA349E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89237"/>
            <a:ext cx="13439775" cy="3733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77901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The Lint Screen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Go to The Debug App-&gt;Lint tab</a:t>
            </a:r>
            <a:endParaRPr lang="en-US" dirty="0">
              <a:solidFill>
                <a:srgbClr val="3557E0"/>
              </a:solidFill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Tagging errors and warnings are listed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Check periodically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Also note the 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lint()</a:t>
            </a:r>
            <a:r>
              <a:rPr lang="en-US" dirty="0">
                <a:latin typeface="Avenir Book" panose="02000503020000020003"/>
              </a:rPr>
              <a:t> command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C259B-6171-684E-B6F7-0073259F3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6487" y="2115469"/>
            <a:ext cx="6705600" cy="4940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3A170-5C63-A04E-9E37-7F43602108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761" y="3246437"/>
            <a:ext cx="5278687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2634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Echo Command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1" y="1108072"/>
            <a:ext cx="12297355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Use the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echo()</a:t>
            </a:r>
            <a:r>
              <a:rPr lang="en-US" sz="2400" dirty="0">
                <a:latin typeface="Avenir Book" panose="02000503020000020003"/>
              </a:rPr>
              <a:t> command when debugging </a:t>
            </a:r>
          </a:p>
          <a:p>
            <a:pPr marL="0" indent="0">
              <a:buNone/>
            </a:pPr>
            <a:r>
              <a:rPr lang="en-US" sz="2400" dirty="0">
                <a:latin typeface="Avenir Book" panose="02000503020000020003"/>
              </a:rPr>
              <a:t>	to see what is being returned as a standard out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It is great for seeing intermediate loop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12E3B-F1FA-134E-913D-CA3A6D6EF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39C93-BF33-054F-8CF9-534F2B3EB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808" y="0"/>
            <a:ext cx="1829099" cy="7559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176BEC-D291-784A-B905-22CB4161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8757" y="0"/>
            <a:ext cx="3220530" cy="7559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10D7A2-9E5D-DD41-A809-71640BC9C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898" y="2713037"/>
            <a:ext cx="3581400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112DC-C868-F248-9766-326D9C633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9579" y="4922837"/>
            <a:ext cx="359410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13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Functions and Invocation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take one or more parameters as inputs then return a result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isOdd</a:t>
            </a:r>
            <a:r>
              <a:rPr lang="en-US" dirty="0">
                <a:solidFill>
                  <a:srgbClr val="00B050"/>
                </a:solidFill>
              </a:rPr>
              <a:t>(3)</a:t>
            </a:r>
            <a:r>
              <a:rPr lang="en-US" dirty="0"/>
              <a:t> - returns true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contains(“axon is fun”, “fun”)</a:t>
            </a:r>
            <a:r>
              <a:rPr lang="en-US" dirty="0"/>
              <a:t> - returns true</a:t>
            </a:r>
          </a:p>
          <a:p>
            <a:r>
              <a:rPr lang="en-US" dirty="0"/>
              <a:t>The order and data type of function parameters is important.</a:t>
            </a:r>
          </a:p>
          <a:p>
            <a:r>
              <a:rPr lang="en-US" dirty="0"/>
              <a:t>Function call operator 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is used to invoke a function.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 operator passes the value (or function result) as the first parameter to a function (note the first parameter can be before or after the function)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3.isOdd</a:t>
            </a:r>
            <a:r>
              <a:rPr lang="en-US" dirty="0"/>
              <a:t> - returns true 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“axon is </a:t>
            </a:r>
            <a:r>
              <a:rPr lang="en-US" dirty="0" err="1">
                <a:solidFill>
                  <a:srgbClr val="00B050"/>
                </a:solidFill>
              </a:rPr>
              <a:t>fun”.contains</a:t>
            </a:r>
            <a:r>
              <a:rPr lang="en-US" dirty="0">
                <a:solidFill>
                  <a:srgbClr val="00B050"/>
                </a:solidFill>
              </a:rPr>
              <a:t>(“fun”)</a:t>
            </a:r>
            <a:r>
              <a:rPr lang="en-US" dirty="0"/>
              <a:t> - returns true</a:t>
            </a:r>
          </a:p>
          <a:p>
            <a:r>
              <a:rPr lang="en-US" dirty="0"/>
              <a:t>When using the </a:t>
            </a: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 operator, the function call operator 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isn’t always required, but can still be used: </a:t>
            </a:r>
            <a:r>
              <a:rPr lang="en-US" dirty="0">
                <a:solidFill>
                  <a:srgbClr val="00B050"/>
                </a:solidFill>
              </a:rPr>
              <a:t>3.isOdd()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689-A1DB-6249-B8CB-466D38110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026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Dump command: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638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Use the 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dump()</a:t>
            </a:r>
            <a:r>
              <a:rPr lang="en-US" dirty="0">
                <a:latin typeface="Avenir Book" panose="02000503020000020003"/>
              </a:rPr>
              <a:t> command: </a:t>
            </a:r>
          </a:p>
          <a:p>
            <a:pPr marL="3657600" lvl="8" indent="0"/>
            <a:endParaRPr lang="en-US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endParaRPr lang="en-US" sz="2800" dirty="0">
              <a:latin typeface="Avenir Book" panose="02000503020000020003"/>
            </a:endParaRPr>
          </a:p>
          <a:p>
            <a:pPr marL="3657600" lvl="8" indent="0"/>
            <a:r>
              <a:rPr lang="en-US" sz="2800" dirty="0">
                <a:latin typeface="Avenir Book" panose="02000503020000020003"/>
              </a:rPr>
              <a:t>                                       								</a:t>
            </a:r>
            <a:endParaRPr lang="en-US" sz="2800" dirty="0">
              <a:latin typeface="Avenir Book" panose="02000503020000020003"/>
              <a:ea typeface="+mn-ea"/>
            </a:endParaRPr>
          </a:p>
          <a:p>
            <a:pPr marL="114300" indent="0">
              <a:buNone/>
            </a:pPr>
            <a:r>
              <a:rPr lang="en-US" dirty="0">
                <a:solidFill>
                  <a:srgbClr val="FF0000"/>
                </a:solidFill>
                <a:latin typeface="Avenir Book" panose="02000503020000020003"/>
              </a:rPr>
              <a:t>Return, echo, and dump all show up in Tools if they are the last piece of code executed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F981D-07E8-B347-B48F-59084D16E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21302-D9ED-8D48-AD65-A09714E236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687" y="2713037"/>
            <a:ext cx="9223964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464BA-652C-6345-92D6-2E6AC9C8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5248" y="198437"/>
            <a:ext cx="5557839" cy="346282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938DB3-06E9-49A4-A3EB-561906653D78}"/>
              </a:ext>
            </a:extLst>
          </p:cNvPr>
          <p:cNvSpPr/>
          <p:nvPr/>
        </p:nvSpPr>
        <p:spPr>
          <a:xfrm>
            <a:off x="9528176" y="3856037"/>
            <a:ext cx="3738565" cy="210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venir Book" panose="02000503020000020003"/>
              </a:rPr>
              <a:t>Specifically to return entire grid		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Avenir Book" panose="02000503020000020003"/>
              </a:rPr>
              <a:t>It can also mimic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echo()</a:t>
            </a:r>
            <a:r>
              <a:rPr lang="en-US" sz="2800" dirty="0">
                <a:latin typeface="Avenir Book" panose="02000503020000020003"/>
              </a:rPr>
              <a:t>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7779498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Try/Catch and Throw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9436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Use try…catch to handle exceptions that occur in a block of code.  Maybe you want </a:t>
            </a:r>
            <a:r>
              <a:rPr lang="en-US" sz="2000" dirty="0" err="1">
                <a:latin typeface="Avenir Book" panose="02000503020000020003"/>
              </a:rPr>
              <a:t>SkySpark</a:t>
            </a:r>
            <a:r>
              <a:rPr lang="en-US" sz="2000" dirty="0">
                <a:latin typeface="Avenir Book" panose="02000503020000020003"/>
              </a:rPr>
              <a:t> to send out an email or give some information? 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try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doStuff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catch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handleStuff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()  [Maybe log error]</a:t>
            </a:r>
          </a:p>
          <a:p>
            <a:r>
              <a:rPr lang="en-US" sz="2000" dirty="0">
                <a:latin typeface="Avenir Book" panose="02000503020000020003"/>
              </a:rPr>
              <a:t>Return the error dictionary for debugging purposes.  </a:t>
            </a:r>
            <a:endParaRPr lang="en-US" sz="2000" dirty="0">
              <a:solidFill>
                <a:srgbClr val="00B050"/>
              </a:solidFill>
              <a:latin typeface="Avenir Book" panose="02000503020000020003"/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try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makeError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catch(e)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	e</a:t>
            </a:r>
            <a:endParaRPr lang="en-US" sz="2000" dirty="0">
              <a:solidFill>
                <a:schemeClr val="tx1"/>
              </a:solidFill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You can force an exception with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throw()</a:t>
            </a:r>
          </a:p>
          <a:p>
            <a:pPr>
              <a:buFont typeface="Arial"/>
              <a:buChar char="•"/>
            </a:pPr>
            <a:endParaRPr lang="en-US" sz="2000" dirty="0">
              <a:solidFill>
                <a:srgbClr val="00B050"/>
              </a:solidFill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So you can go from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error space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to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normal space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or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normal space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to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error space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depending on what you are trying to 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70048-7FA1-0248-8B03-8F743E8BF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83724-D8A0-1A4A-AA39-769C5265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0678" y="2941637"/>
            <a:ext cx="4137609" cy="2103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CF9AC9-6FAA-4F42-9D67-F8F03B1B6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6087" y="1951037"/>
            <a:ext cx="8840755" cy="5707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40E2CCDF-859F-594D-BA96-08DAAA848293}"/>
              </a:ext>
            </a:extLst>
          </p:cNvPr>
          <p:cNvSpPr/>
          <p:nvPr/>
        </p:nvSpPr>
        <p:spPr bwMode="auto">
          <a:xfrm>
            <a:off x="5881687" y="2674143"/>
            <a:ext cx="2590800" cy="2553494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8945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7"/>
            <a:ext cx="12091564" cy="658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Cleaning up a Display Name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8842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Equip and points have a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navName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so that their full names can be re-calculated when they are moved or their parents (site or equip) are renamed</a:t>
            </a:r>
            <a:r>
              <a:rPr lang="en-US" sz="2400" dirty="0">
                <a:latin typeface="Avenir Book" panose="02000503020000020003"/>
              </a:rPr>
              <a:t>.  Everything else has a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dis</a:t>
            </a:r>
            <a:r>
              <a:rPr lang="en-US" sz="2400" dirty="0">
                <a:solidFill>
                  <a:schemeClr val="tx1"/>
                </a:solidFill>
                <a:latin typeface="Avenir Book" panose="02000503020000020003"/>
              </a:rPr>
              <a:t> (sites, functions, and so on). 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The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id</a:t>
            </a:r>
            <a:r>
              <a:rPr lang="en-US" sz="2400" dirty="0">
                <a:latin typeface="Avenir Book" panose="02000503020000020003"/>
              </a:rPr>
              <a:t> tag is masked by default in </a:t>
            </a:r>
            <a:r>
              <a:rPr lang="en-US" sz="2400" dirty="0" err="1">
                <a:latin typeface="Avenir Book" panose="02000503020000020003"/>
              </a:rPr>
              <a:t>SkySpark</a:t>
            </a:r>
            <a:r>
              <a:rPr lang="en-US" sz="2400" dirty="0">
                <a:latin typeface="Avenir Book" panose="02000503020000020003"/>
              </a:rPr>
              <a:t> with a more friendly, human-readable name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This friendly name is what you will see as the record’s name in </a:t>
            </a:r>
            <a:r>
              <a:rPr lang="en-US" sz="2400" dirty="0" err="1">
                <a:latin typeface="Avenir Book" panose="02000503020000020003"/>
              </a:rPr>
              <a:t>SkySpark</a:t>
            </a:r>
            <a:r>
              <a:rPr lang="en-US" sz="2400" dirty="0">
                <a:latin typeface="Avenir Book" panose="02000503020000020003"/>
              </a:rPr>
              <a:t> apps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You can programmatically set this with the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disMacro</a:t>
            </a:r>
            <a:r>
              <a:rPr lang="en-US" sz="2400" dirty="0">
                <a:latin typeface="Avenir Book" panose="02000503020000020003"/>
              </a:rPr>
              <a:t> tag (equip and points).  Note 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$</a:t>
            </a:r>
            <a:r>
              <a:rPr lang="en-US" sz="2400" dirty="0">
                <a:latin typeface="Avenir Book" panose="02000503020000020003"/>
              </a:rPr>
              <a:t> in this picture which makes the text a kind of variable.  Without 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$</a:t>
            </a:r>
            <a:r>
              <a:rPr lang="en-US" sz="2400" dirty="0">
                <a:latin typeface="Avenir Book" panose="02000503020000020003"/>
              </a:rPr>
              <a:t>, you get a string literal that will show up. 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The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dis()</a:t>
            </a:r>
            <a:r>
              <a:rPr lang="en-US" sz="2400" dirty="0">
                <a:latin typeface="Avenir Book" panose="02000503020000020003"/>
              </a:rPr>
              <a:t> function can be used to always grab the correct display name in whatever form it takes and is preferred to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read(point)-&gt;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navName</a:t>
            </a:r>
            <a:r>
              <a:rPr lang="en-US" sz="2400" dirty="0">
                <a:latin typeface="Avenir Book" panose="02000503020000020003"/>
              </a:rPr>
              <a:t>.  (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Use read(point).dis</a:t>
            </a:r>
            <a:r>
              <a:rPr lang="en-US" sz="2400" dirty="0">
                <a:latin typeface="Avenir Book" panose="02000503020000020003"/>
              </a:rPr>
              <a:t>).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5BD00-BD77-2D49-B6FD-2B8DA920A7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37C8A4-94B0-5D46-8672-F09C47735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4687" y="5075237"/>
            <a:ext cx="6781800" cy="19651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963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0A2F1-EF3E-9C46-AC44-779FB5AD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Sending Emails from SkySpark</a:t>
            </a:r>
          </a:p>
        </p:txBody>
      </p:sp>
    </p:spTree>
    <p:extLst>
      <p:ext uri="{BB962C8B-B14F-4D97-AF65-F5344CB8AC3E}">
        <p14:creationId xmlns:p14="http://schemas.microsoft.com/office/powerpoint/2010/main" val="85947607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Emailing a List of Favorite Favorites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9436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You can set up </a:t>
            </a:r>
            <a:r>
              <a:rPr lang="en-US" sz="2800" b="1" dirty="0">
                <a:latin typeface="Avenir Book" panose="02000503020000020003"/>
              </a:rPr>
              <a:t>Jobs</a:t>
            </a:r>
            <a:r>
              <a:rPr lang="en-US" sz="2800" dirty="0">
                <a:latin typeface="Avenir Book" panose="02000503020000020003"/>
              </a:rPr>
              <a:t> to automatically push an email with a list of Favorite </a:t>
            </a:r>
            <a:r>
              <a:rPr lang="en-US" sz="2800" u="sng" dirty="0">
                <a:latin typeface="Avenir Book" panose="02000503020000020003"/>
              </a:rPr>
              <a:t>links</a:t>
            </a:r>
            <a:r>
              <a:rPr lang="en-US" sz="2800" dirty="0">
                <a:latin typeface="Avenir Book" panose="02000503020000020003"/>
              </a:rPr>
              <a:t> – for example a daily set of summary Reports (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code to follow</a:t>
            </a:r>
            <a:r>
              <a:rPr lang="en-US" sz="2800" dirty="0">
                <a:latin typeface="Avenir Book" panose="02000503020000020003"/>
              </a:rPr>
              <a:t>):</a:t>
            </a:r>
          </a:p>
          <a:p>
            <a:pPr>
              <a:buFont typeface="Arial"/>
              <a:buChar char="•"/>
            </a:pPr>
            <a:endParaRPr lang="en-US" sz="2000" dirty="0">
              <a:latin typeface="Avenir Book" panose="02000503020000020003"/>
            </a:endParaRPr>
          </a:p>
          <a:p>
            <a:endParaRPr lang="en-US" sz="2000" dirty="0">
              <a:latin typeface="Avenir Book" panose="02000503020000020003"/>
            </a:endParaRPr>
          </a:p>
          <a:p>
            <a:endParaRPr lang="en-US" sz="2000" dirty="0">
              <a:latin typeface="Avenir Book" panose="02000503020000020003"/>
            </a:endParaRPr>
          </a:p>
          <a:p>
            <a:endParaRPr lang="en-US" sz="2000" dirty="0">
              <a:latin typeface="Avenir Book" panose="02000503020000020003"/>
            </a:endParaRPr>
          </a:p>
          <a:p>
            <a:endParaRPr lang="en-US" sz="2000" dirty="0">
              <a:latin typeface="Avenir Book" panose="02000503020000020003"/>
            </a:endParaRPr>
          </a:p>
          <a:p>
            <a:endParaRPr lang="en-US" sz="2000" dirty="0">
              <a:latin typeface="Avenir Book" panose="02000503020000020003"/>
            </a:endParaRPr>
          </a:p>
          <a:p>
            <a:pPr marL="0" indent="0">
              <a:buNone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4 Steps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Set up email service in the Settings App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Define </a:t>
            </a:r>
            <a:r>
              <a:rPr lang="en-US" sz="2400" dirty="0" err="1">
                <a:solidFill>
                  <a:schemeClr val="accent2"/>
                </a:solidFill>
                <a:latin typeface="Avenir Book" panose="02000503020000020003"/>
              </a:rPr>
              <a:t>siteURI</a:t>
            </a:r>
            <a:r>
              <a:rPr lang="en-US" sz="2400" dirty="0">
                <a:latin typeface="Avenir Book" panose="02000503020000020003"/>
              </a:rPr>
              <a:t> field in </a:t>
            </a:r>
            <a:r>
              <a:rPr lang="en-US" sz="2400" dirty="0" err="1">
                <a:latin typeface="Avenir Book" panose="02000503020000020003"/>
              </a:rPr>
              <a:t>Exts</a:t>
            </a:r>
            <a:r>
              <a:rPr lang="en-US" sz="2400" dirty="0">
                <a:latin typeface="Avenir Book" panose="02000503020000020003"/>
              </a:rPr>
              <a:t> App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Create a function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Set up </a:t>
            </a:r>
            <a:r>
              <a:rPr lang="en-US" sz="2400" b="1" dirty="0">
                <a:latin typeface="Avenir Book" panose="02000503020000020003"/>
              </a:rPr>
              <a:t>a Job</a:t>
            </a:r>
            <a:r>
              <a:rPr lang="en-US" sz="2400" dirty="0">
                <a:latin typeface="Avenir Book" panose="02000503020000020003"/>
              </a:rPr>
              <a:t> to run on a scheduled basis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12D33-E06F-7F49-8E2E-C173FBB5E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687" y="2636837"/>
            <a:ext cx="9394092" cy="2046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1129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Emailing a List of Favorite Favorites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73C34B-F97F-4BCB-9991-FB5E19EC2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189037"/>
            <a:ext cx="12091564" cy="5567365"/>
          </a:xfrm>
        </p:spPr>
        <p:txBody>
          <a:bodyPr/>
          <a:lstStyle/>
          <a:p>
            <a:r>
              <a:rPr lang="en-US" dirty="0"/>
              <a:t>Set up email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A419A9-352A-D544-B67D-0783DE21DE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737" y="2789237"/>
            <a:ext cx="1115291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837" y="1895475"/>
            <a:ext cx="6477000" cy="335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2138" y="3875308"/>
            <a:ext cx="7543800" cy="3124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46338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Emailing links to Favorites</a:t>
            </a:r>
            <a:br>
              <a:rPr lang="en-US" sz="3600" b="1" dirty="0">
                <a:solidFill>
                  <a:srgbClr val="306091"/>
                </a:solidFill>
                <a:latin typeface="Avenir Book"/>
              </a:rPr>
            </a:br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venir Book"/>
              </a:rPr>
              <a:t>Create a function</a:t>
            </a:r>
            <a:endParaRPr lang="en-US" sz="3600" b="1" i="1" dirty="0">
              <a:solidFill>
                <a:schemeClr val="tx1">
                  <a:lumMod val="85000"/>
                  <a:lumOff val="15000"/>
                </a:schemeClr>
              </a:solidFill>
              <a:latin typeface="Avenir Book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70932" y="1493837"/>
            <a:ext cx="12091564" cy="5181600"/>
          </a:xfrm>
        </p:spPr>
        <p:txBody>
          <a:bodyPr/>
          <a:lstStyle/>
          <a:p>
            <a:r>
              <a:rPr lang="en-US" dirty="0">
                <a:latin typeface="Avenir Book"/>
              </a:rPr>
              <a:t>Create a function called </a:t>
            </a:r>
            <a:r>
              <a:rPr lang="en-US" i="1" dirty="0" err="1">
                <a:solidFill>
                  <a:srgbClr val="FF0000"/>
                </a:solidFill>
                <a:latin typeface="Avenir Book"/>
              </a:rPr>
              <a:t>emailReports</a:t>
            </a:r>
            <a:r>
              <a:rPr lang="en-US" dirty="0">
                <a:latin typeface="Avenir Book"/>
              </a:rPr>
              <a:t> with the code shown below after adding the </a:t>
            </a:r>
            <a:r>
              <a:rPr lang="en-US" dirty="0" err="1">
                <a:solidFill>
                  <a:srgbClr val="00B050"/>
                </a:solidFill>
                <a:latin typeface="Avenir Book"/>
              </a:rPr>
              <a:t>siteUri</a:t>
            </a:r>
            <a:r>
              <a:rPr lang="en-US" dirty="0">
                <a:latin typeface="Avenir Book"/>
              </a:rPr>
              <a:t> to the </a:t>
            </a:r>
            <a:r>
              <a:rPr lang="en-US" dirty="0" err="1">
                <a:solidFill>
                  <a:srgbClr val="00B050"/>
                </a:solidFill>
                <a:latin typeface="Avenir Book"/>
              </a:rPr>
              <a:t>projMeta</a:t>
            </a:r>
            <a:r>
              <a:rPr lang="en-US" dirty="0">
                <a:latin typeface="Avenir Book"/>
              </a:rPr>
              <a:t>: </a:t>
            </a:r>
          </a:p>
          <a:p>
            <a:endParaRPr lang="en-US" sz="3200" dirty="0">
              <a:latin typeface="Avenir Book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() =&gt; do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sendTo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: ["adam@skyfoundry.com"]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body: "&lt;html&gt;&lt;body&gt;\n&lt;p&gt;Your daily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SkySpark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 reports:&lt;/p&gt;&lt;ul&gt;\n"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readAll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(fav).each r =&gt; do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 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uri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: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uiLinkAbs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({view: r-&gt;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viewLink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-&gt;view, state: r-&gt;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viewLink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-&gt;state})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  body = body + "&lt;li&gt;&lt;a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href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='" +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uri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 + "'&gt;" +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r.dis</a:t>
            </a:r>
            <a:endParaRPr lang="en-US" sz="2400" dirty="0">
              <a:solidFill>
                <a:srgbClr val="3557E0"/>
              </a:solidFill>
              <a:latin typeface="Avenir Book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end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body = body + "&lt;/ul&gt;&lt;body&gt;&lt;/html&gt;\n"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  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emailSend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(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sendTo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, "</a:t>
            </a:r>
            <a:r>
              <a:rPr lang="en-US" sz="2400" dirty="0" err="1">
                <a:solidFill>
                  <a:srgbClr val="3557E0"/>
                </a:solidFill>
                <a:latin typeface="Avenir Book"/>
              </a:rPr>
              <a:t>SkySpark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 Reports", body)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/>
              </a:rPr>
              <a:t>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BE712-5A9E-1B4C-997F-E88E7CA5C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7A5F1-1824-D44B-A710-05BA8C26A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9487" y="4999037"/>
            <a:ext cx="6007191" cy="21197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84770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Emailing links of Favorites:</a:t>
            </a:r>
            <a:br>
              <a:rPr lang="en-US" sz="3600" b="1" dirty="0">
                <a:solidFill>
                  <a:srgbClr val="306091"/>
                </a:solidFill>
                <a:latin typeface="Avenir Book"/>
              </a:rPr>
            </a:br>
            <a:r>
              <a:rPr lang="en-US" sz="3200" b="1" i="1" dirty="0">
                <a:solidFill>
                  <a:srgbClr val="262626"/>
                </a:solidFill>
                <a:latin typeface="Avenir Book"/>
              </a:rPr>
              <a:t>Setting up a Job</a:t>
            </a:r>
            <a:endParaRPr lang="en-US" sz="3600" b="1" i="1" dirty="0">
              <a:solidFill>
                <a:srgbClr val="262626"/>
              </a:solidFill>
              <a:latin typeface="Avenir Book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Go to the </a:t>
            </a:r>
            <a:r>
              <a:rPr lang="en-US" sz="2400" dirty="0">
                <a:solidFill>
                  <a:schemeClr val="accent2"/>
                </a:solidFill>
                <a:latin typeface="Avenir Book"/>
              </a:rPr>
              <a:t>Tools</a:t>
            </a:r>
            <a:r>
              <a:rPr lang="en-US" sz="2400" dirty="0">
                <a:latin typeface="Avenir Book"/>
              </a:rPr>
              <a:t> app =&gt; </a:t>
            </a:r>
            <a:r>
              <a:rPr lang="en-US" sz="2400" dirty="0">
                <a:solidFill>
                  <a:schemeClr val="accent2"/>
                </a:solidFill>
                <a:latin typeface="Avenir Book"/>
              </a:rPr>
              <a:t>Job</a:t>
            </a:r>
            <a:r>
              <a:rPr lang="en-US" sz="2400" dirty="0">
                <a:latin typeface="Avenir Book"/>
              </a:rPr>
              <a:t> tab and add a Job to run the </a:t>
            </a:r>
            <a:r>
              <a:rPr lang="en-US" sz="2400" i="1" dirty="0" err="1">
                <a:solidFill>
                  <a:srgbClr val="FF0000"/>
                </a:solidFill>
                <a:latin typeface="Avenir Book"/>
              </a:rPr>
              <a:t>emailReports</a:t>
            </a:r>
            <a:r>
              <a:rPr lang="en-US" sz="2400" dirty="0">
                <a:latin typeface="Avenir Book"/>
              </a:rPr>
              <a:t> function: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Set it up to run on a scheduled basis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60C6C-88B1-C141-9E2C-00914BD35E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462087" y="5285338"/>
            <a:ext cx="3314351" cy="11275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/>
              </a:rPr>
              <a:t>Once it is created, run the Job to test the email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7E29A4-89D6-486B-98C2-A85E42BA6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7664" y="2274336"/>
            <a:ext cx="9765223" cy="28009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08547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039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Emailing Favorites</a:t>
            </a:r>
            <a:br>
              <a:rPr lang="en-US" sz="3200" b="1" dirty="0">
                <a:solidFill>
                  <a:srgbClr val="306091"/>
                </a:solidFill>
                <a:latin typeface="Avenir Book"/>
              </a:rPr>
            </a:br>
            <a:r>
              <a:rPr lang="en-US" sz="3200" b="1" i="1" dirty="0">
                <a:solidFill>
                  <a:srgbClr val="262626"/>
                </a:solidFill>
                <a:latin typeface="Avenir Book"/>
              </a:rPr>
              <a:t>Summary Steps</a:t>
            </a:r>
            <a:endParaRPr lang="en-US" sz="3200" b="1" i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646237"/>
            <a:ext cx="12091564" cy="511016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venir Book"/>
              </a:rPr>
              <a:t>Enable the Email extension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venir Book"/>
              </a:rPr>
              <a:t>Configure SMTP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venir Book"/>
              </a:rPr>
              <a:t>Build fav(s)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venir Book"/>
              </a:rPr>
              <a:t>Use the </a:t>
            </a:r>
            <a:r>
              <a:rPr lang="en-US" sz="2800" dirty="0" err="1">
                <a:solidFill>
                  <a:srgbClr val="3557E0"/>
                </a:solidFill>
                <a:latin typeface="Avenir Book"/>
              </a:rPr>
              <a:t>emailSend</a:t>
            </a:r>
            <a:r>
              <a:rPr lang="en-US" sz="2800" dirty="0">
                <a:solidFill>
                  <a:srgbClr val="3557E0"/>
                </a:solidFill>
                <a:latin typeface="Avenir Book"/>
              </a:rPr>
              <a:t>() </a:t>
            </a:r>
            <a:r>
              <a:rPr lang="en-US" sz="2800" dirty="0">
                <a:latin typeface="Avenir Book"/>
              </a:rPr>
              <a:t>command in a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Avenir Book"/>
              </a:rPr>
              <a:t>Schedule a Job with the </a:t>
            </a:r>
            <a:r>
              <a:rPr lang="en-US" sz="2800" dirty="0" err="1">
                <a:solidFill>
                  <a:srgbClr val="3557E0"/>
                </a:solidFill>
                <a:latin typeface="Avenir Book"/>
              </a:rPr>
              <a:t>emailSend</a:t>
            </a:r>
            <a:r>
              <a:rPr lang="en-US" sz="2800" dirty="0">
                <a:solidFill>
                  <a:srgbClr val="3557E0"/>
                </a:solidFill>
                <a:latin typeface="Avenir Book"/>
              </a:rPr>
              <a:t>() </a:t>
            </a:r>
            <a:r>
              <a:rPr lang="en-US" sz="2800" dirty="0">
                <a:latin typeface="Avenir Book"/>
              </a:rPr>
              <a:t>function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>
              <a:latin typeface="Avenir Book"/>
            </a:endParaRPr>
          </a:p>
          <a:p>
            <a:pPr marL="0" indent="0">
              <a:buNone/>
            </a:pPr>
            <a:r>
              <a:rPr lang="en-US" sz="2800" dirty="0">
                <a:latin typeface="Avenir Book"/>
              </a:rPr>
              <a:t>For more info: </a:t>
            </a:r>
            <a:r>
              <a:rPr lang="en-US" sz="2400" dirty="0">
                <a:solidFill>
                  <a:srgbClr val="3557E0"/>
                </a:solidFill>
                <a:latin typeface="Avenir Book"/>
              </a:rPr>
              <a:t>https://www.skyfoundry.com/doc/docFresco/Export#email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6D3DB-45E3-764A-BF17-682EC98736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1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039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Using the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emailSend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() Command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pt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1</a:t>
            </a:r>
            <a:br>
              <a:rPr lang="en-US" sz="3600" b="1" dirty="0">
                <a:solidFill>
                  <a:srgbClr val="306091"/>
                </a:solidFill>
                <a:latin typeface="Avenir Book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/>
              </a:rPr>
              <a:t>Setting Up Favorites</a:t>
            </a:r>
            <a:endParaRPr lang="en-US" sz="3600" b="1" i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570037"/>
            <a:ext cx="12091564" cy="51863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Setting Up Favorites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In this example, two favorites were created and given distinct marker tags</a:t>
            </a:r>
          </a:p>
          <a:p>
            <a:pPr lvl="2"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One has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fav1</a:t>
            </a:r>
            <a:r>
              <a:rPr lang="en-US" dirty="0">
                <a:latin typeface="Avenir Book" panose="02000503020000020003"/>
              </a:rPr>
              <a:t> and the other has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fav2</a:t>
            </a:r>
          </a:p>
          <a:p>
            <a:pPr lvl="2"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My favorites both use relative dates of 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today</a:t>
            </a:r>
            <a:r>
              <a:rPr lang="en-US" dirty="0">
                <a:latin typeface="Avenir Book" panose="02000503020000020003"/>
              </a:rPr>
              <a:t>.  That way they will always show today’s data.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18E15-D4AF-6B4A-803A-26C20C3F9D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7053E7-577F-EF4C-B196-1DD069AE4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2287" y="3551237"/>
            <a:ext cx="7718196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868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Axon: Operators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 operators: </a:t>
            </a:r>
            <a:r>
              <a:rPr lang="en-US" dirty="0">
                <a:solidFill>
                  <a:srgbClr val="00B050"/>
                </a:solidFill>
              </a:rPr>
              <a:t>+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*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/</a:t>
            </a:r>
          </a:p>
          <a:p>
            <a:r>
              <a:rPr lang="en-US" dirty="0"/>
              <a:t>Unit math and conversions: </a:t>
            </a:r>
            <a:r>
              <a:rPr lang="en-US" dirty="0">
                <a:solidFill>
                  <a:srgbClr val="00B050"/>
                </a:solidFill>
              </a:rPr>
              <a:t>as()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to()</a:t>
            </a:r>
          </a:p>
          <a:p>
            <a:r>
              <a:rPr lang="en-US" dirty="0"/>
              <a:t>Comparison operators: </a:t>
            </a:r>
            <a:r>
              <a:rPr lang="en-US" dirty="0">
                <a:solidFill>
                  <a:srgbClr val="00B050"/>
                </a:solidFill>
              </a:rPr>
              <a:t>==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!=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&lt;=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&lt;=&gt;</a:t>
            </a:r>
          </a:p>
          <a:p>
            <a:r>
              <a:rPr lang="en-US" dirty="0"/>
              <a:t>Boolean operators: </a:t>
            </a:r>
            <a:r>
              <a:rPr lang="en-US" dirty="0">
                <a:solidFill>
                  <a:srgbClr val="00B050"/>
                </a:solidFill>
              </a:rPr>
              <a:t>and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or</a:t>
            </a:r>
            <a:r>
              <a:rPr lang="en-US" dirty="0"/>
              <a:t>, </a:t>
            </a:r>
            <a:r>
              <a:rPr lang="en-US" dirty="0">
                <a:solidFill>
                  <a:srgbClr val="00B050"/>
                </a:solidFill>
              </a:rPr>
              <a:t>not</a:t>
            </a:r>
          </a:p>
          <a:p>
            <a:r>
              <a:rPr lang="en-US" dirty="0"/>
              <a:t>Function call 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operator</a:t>
            </a:r>
          </a:p>
          <a:p>
            <a:r>
              <a:rPr lang="en-US" dirty="0"/>
              <a:t>Function call 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/>
              <a:t> operator (</a:t>
            </a: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)</a:t>
            </a:r>
          </a:p>
          <a:p>
            <a:r>
              <a:rPr lang="en-US" dirty="0"/>
              <a:t>Get </a:t>
            </a:r>
            <a:r>
              <a:rPr lang="en-US" dirty="0">
                <a:solidFill>
                  <a:srgbClr val="00B050"/>
                </a:solidFill>
              </a:rPr>
              <a:t>[]</a:t>
            </a:r>
            <a:r>
              <a:rPr lang="en-US" dirty="0"/>
              <a:t> </a:t>
            </a:r>
          </a:p>
          <a:p>
            <a:r>
              <a:rPr lang="en-US" dirty="0"/>
              <a:t>Trap </a:t>
            </a:r>
            <a:r>
              <a:rPr lang="en-US" dirty="0">
                <a:solidFill>
                  <a:srgbClr val="00B050"/>
                </a:solidFill>
              </a:rPr>
              <a:t>-&gt;</a:t>
            </a:r>
            <a:r>
              <a:rPr lang="en-US" dirty="0"/>
              <a:t> operator</a:t>
            </a:r>
          </a:p>
          <a:p>
            <a:r>
              <a:rPr lang="en-US" dirty="0"/>
              <a:t>Define </a:t>
            </a:r>
            <a:r>
              <a:rPr lang="en-US" dirty="0">
                <a:solidFill>
                  <a:srgbClr val="00B050"/>
                </a:solidFill>
              </a:rPr>
              <a:t>:</a:t>
            </a:r>
            <a:r>
              <a:rPr lang="en-US" dirty="0"/>
              <a:t> operator</a:t>
            </a:r>
          </a:p>
          <a:p>
            <a:r>
              <a:rPr lang="en-US" dirty="0"/>
              <a:t>Reassign </a:t>
            </a:r>
            <a:r>
              <a:rPr lang="en-US" dirty="0">
                <a:solidFill>
                  <a:srgbClr val="00B050"/>
                </a:solidFill>
              </a:rPr>
              <a:t>=</a:t>
            </a:r>
            <a:r>
              <a:rPr lang="en-US" dirty="0"/>
              <a:t> operator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75A9D-7C1B-0649-8242-869100FB5B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86701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039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Using the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emailSend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() Command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pt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2</a:t>
            </a:r>
            <a:br>
              <a:rPr lang="en-US" sz="3600" b="1" dirty="0">
                <a:solidFill>
                  <a:srgbClr val="306091"/>
                </a:solidFill>
                <a:latin typeface="Avenir Book" panose="02000503020000020003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 panose="02000503020000020003"/>
              </a:rPr>
              <a:t>The Command</a:t>
            </a:r>
            <a:endParaRPr lang="en-US" sz="3600" b="1" i="1" dirty="0">
              <a:solidFill>
                <a:schemeClr val="tx1"/>
              </a:solidFill>
              <a:latin typeface="Avenir Book" panose="020005030200000200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5626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3200" dirty="0">
                <a:latin typeface="Avenir Book" panose="02000503020000020003"/>
              </a:rPr>
              <a:t>Parameters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// simple "to" email address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("a@acme.com", "subject", "body")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// list of "to" email addresses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(["a@acme.com", "b@acme.com"] "subject", "body")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// to, cc, and bcc recipients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({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to:"a@acme.com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", cc:["b@acme.com", "c@acme.com"]},"subject", "body")</a:t>
            </a:r>
          </a:p>
          <a:p>
            <a:pPr lvl="1"/>
            <a:r>
              <a:rPr lang="en-US" sz="2000" dirty="0">
                <a:latin typeface="Avenir Book" panose="02000503020000020003"/>
              </a:rPr>
              <a:t>The fourth parameter is an optional set of attachments.  See 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()</a:t>
            </a:r>
            <a:r>
              <a:rPr lang="en-US" sz="2000" dirty="0">
                <a:latin typeface="Avenir Book" panose="02000503020000020003"/>
              </a:rPr>
              <a:t> for more details on the types that can be used in the attachment list.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// send single attachment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("a@acme.com", "subject", "body", `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io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/report.pdf`)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// send a list of attachments.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favId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:   @p:demo:r:22b69382-6cecf405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favDict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: read(fav and dis== "Favorite 1")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	compound:   [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fandoc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("This is a compound report."), read(energy).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hisRead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(yesterday)]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	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emailSend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("a@acme.com", "subject", "body", [`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io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/data.xml`, 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favId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, </a:t>
            </a:r>
            <a:r>
              <a:rPr lang="en-US" sz="2000" dirty="0" err="1">
                <a:solidFill>
                  <a:srgbClr val="0070C0"/>
                </a:solidFill>
                <a:latin typeface="Avenir Book" panose="02000503020000020003"/>
              </a:rPr>
              <a:t>favDict</a:t>
            </a:r>
            <a:r>
              <a:rPr lang="en-US" sz="2000" dirty="0">
                <a:solidFill>
                  <a:srgbClr val="0070C0"/>
                </a:solidFill>
                <a:latin typeface="Avenir Book" panose="02000503020000020003"/>
              </a:rPr>
              <a:t>, compound])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E4F33-9816-2E44-8D8C-D80E1107C6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641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Using the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emailSend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() Command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pt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3</a:t>
            </a:r>
            <a:br>
              <a:rPr lang="en-US" sz="3600" b="1" dirty="0">
                <a:solidFill>
                  <a:srgbClr val="306091"/>
                </a:solidFill>
                <a:latin typeface="Avenir Book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/>
              </a:rPr>
              <a:t>The Example</a:t>
            </a:r>
            <a:endParaRPr lang="en-US" sz="3600" b="1" i="1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638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Example: </a:t>
            </a: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/>
            </a:endParaRPr>
          </a:p>
          <a:p>
            <a:pPr marL="0" indent="0">
              <a:buNone/>
            </a:pPr>
            <a:endParaRPr lang="en-US" sz="2800" dirty="0">
              <a:latin typeface="Avenir Book"/>
            </a:endParaRPr>
          </a:p>
          <a:p>
            <a:pPr marL="0" indent="0">
              <a:buNone/>
            </a:pPr>
            <a:endParaRPr lang="en-US" dirty="0">
              <a:latin typeface="Avenir Book"/>
            </a:endParaRPr>
          </a:p>
          <a:p>
            <a:pPr marL="0" indent="0">
              <a:buNone/>
            </a:pPr>
            <a:endParaRPr lang="en-US" sz="2800" dirty="0">
              <a:latin typeface="Avenir Book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i="1" dirty="0">
                <a:latin typeface="Avenir Book"/>
              </a:rPr>
              <a:t>If using a </a:t>
            </a:r>
            <a:r>
              <a:rPr lang="en-US" sz="2800" i="1" dirty="0" err="1">
                <a:latin typeface="Avenir Book"/>
              </a:rPr>
              <a:t>gmail</a:t>
            </a:r>
            <a:r>
              <a:rPr lang="en-US" sz="2800" i="1" dirty="0">
                <a:latin typeface="Avenir Book"/>
              </a:rPr>
              <a:t> account, generate an app password for SkySpark (Google has extra security)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4480A-C1FF-424F-B418-C08C76405D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1572" y="1705978"/>
            <a:ext cx="4749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venir Book"/>
              </a:rPr>
              <a:t>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5361" y="2842996"/>
            <a:ext cx="474938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venir Book"/>
              </a:rPr>
              <a:t>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88978" y="2754501"/>
            <a:ext cx="3581400" cy="1143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/>
              </a:rPr>
              <a:t>Note that my reports are automatically turned into PDFs on-the-fly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DB0563-1C27-0A4E-BF50-6873FA1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0298" y="2934367"/>
            <a:ext cx="4885981" cy="3131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7F4004-4054-9945-9986-14F70E625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076" y="1829767"/>
            <a:ext cx="85090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60D2D6-CC07-1148-B036-F3D9B7E9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9687" y="3873928"/>
            <a:ext cx="3961711" cy="221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95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0F035-8AEC-2E43-A890-DFF35C09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Helpful Topics to Review after Class</a:t>
            </a:r>
          </a:p>
        </p:txBody>
      </p:sp>
    </p:spTree>
    <p:extLst>
      <p:ext uri="{BB962C8B-B14F-4D97-AF65-F5344CB8AC3E}">
        <p14:creationId xmlns:p14="http://schemas.microsoft.com/office/powerpoint/2010/main" val="35921284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Moving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Funcs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between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Projs</a:t>
            </a:r>
            <a:endParaRPr lang="en-US" sz="4000" b="1" dirty="0">
              <a:solidFill>
                <a:srgbClr val="306091"/>
              </a:solidFill>
              <a:latin typeface="Avenir Book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Tag functions that will be exported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Write a trio file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Move the trio file between </a:t>
            </a:r>
            <a:r>
              <a:rPr lang="en-US" sz="2400" dirty="0" err="1">
                <a:latin typeface="Avenir Book"/>
              </a:rPr>
              <a:t>io</a:t>
            </a:r>
            <a:r>
              <a:rPr lang="en-US" sz="2400" dirty="0">
                <a:latin typeface="Avenir Book"/>
              </a:rPr>
              <a:t> folders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Import the trio file into the new database</a:t>
            </a:r>
            <a:endParaRPr lang="en-US" sz="20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50B99E-01FD-A842-8E40-B99ABCB69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7034521" y="1112837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 panose="02000503020000020003"/>
              </a:rPr>
              <a:t>1)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23887" y="2823395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 panose="02000503020000020003"/>
              </a:rPr>
              <a:t>2)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23887" y="4575995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 panose="02000503020000020003"/>
              </a:rPr>
              <a:t>4)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5782711" y="5390430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 panose="02000503020000020003"/>
              </a:rPr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9368D-019A-3849-85EC-0DBB213770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29488" y="1147086"/>
            <a:ext cx="5181600" cy="39281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02A2A3-5864-A340-A8FA-1653EEB0B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87" y="2869084"/>
            <a:ext cx="5791200" cy="17365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87208-821A-0345-BBAE-DE641127B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87" y="2865437"/>
            <a:ext cx="3276600" cy="277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8683DD-9075-9241-AC9B-F671A0AAEA6B}"/>
              </a:ext>
            </a:extLst>
          </p:cNvPr>
          <p:cNvSpPr txBox="1"/>
          <p:nvPr/>
        </p:nvSpPr>
        <p:spPr>
          <a:xfrm>
            <a:off x="5995987" y="5380037"/>
            <a:ext cx="6649769" cy="668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copy 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skyspark-ver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var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proj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/demo/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io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customFuncs.trio</a:t>
            </a:r>
            <a:endParaRPr lang="en-US" sz="2000" dirty="0">
              <a:solidFill>
                <a:srgbClr val="000000"/>
              </a:solidFill>
              <a:latin typeface="Avenir Book"/>
              <a:cs typeface="+mn-c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to 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skyspark-ver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/var/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proj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/training/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io</a:t>
            </a:r>
            <a:r>
              <a:rPr lang="en-US" sz="2000" dirty="0">
                <a:solidFill>
                  <a:srgbClr val="000000"/>
                </a:solidFill>
                <a:latin typeface="Avenir Book"/>
                <a:cs typeface="+mn-cs"/>
              </a:rPr>
              <a:t>/</a:t>
            </a:r>
            <a:r>
              <a:rPr lang="en-US" sz="2000" dirty="0" err="1">
                <a:solidFill>
                  <a:srgbClr val="000000"/>
                </a:solidFill>
                <a:latin typeface="Avenir Book"/>
              </a:rPr>
              <a:t>customFuncs</a:t>
            </a:r>
            <a:r>
              <a:rPr lang="en-US" sz="2000" dirty="0" err="1">
                <a:solidFill>
                  <a:srgbClr val="000000"/>
                </a:solidFill>
                <a:latin typeface="Avenir Book"/>
                <a:cs typeface="+mn-cs"/>
              </a:rPr>
              <a:t>.trio</a:t>
            </a:r>
            <a:endParaRPr lang="en-US" sz="2000" dirty="0">
              <a:solidFill>
                <a:srgbClr val="000000"/>
              </a:solidFill>
              <a:latin typeface="Avenir Book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D50E4E-C7D5-4D48-8C09-B2D811BB8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4887" y="4541837"/>
            <a:ext cx="4572000" cy="28255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839333-6578-4BD7-85D2-0B2193F80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887" y="4559033"/>
            <a:ext cx="2421065" cy="2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7126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670932" y="198438"/>
            <a:ext cx="12091564" cy="762000"/>
          </a:xfrm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New Axon Functions to Support Distributed Systems</a:t>
            </a:r>
            <a:endParaRPr lang="en-US" sz="3600" b="1" dirty="0">
              <a:solidFill>
                <a:srgbClr val="FF0000"/>
              </a:solidFill>
              <a:latin typeface="Avenir Book" panose="02000503020000020003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960437"/>
            <a:ext cx="12091564" cy="609600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The new </a:t>
            </a:r>
            <a:r>
              <a:rPr lang="en-US" sz="2400" dirty="0" err="1">
                <a:latin typeface="Avenir Book" panose="02000503020000020003"/>
              </a:rPr>
              <a:t>Xquery</a:t>
            </a:r>
            <a:r>
              <a:rPr lang="en-US" sz="2400" dirty="0">
                <a:latin typeface="Avenir Book" panose="02000503020000020003"/>
              </a:rPr>
              <a:t> commands allow full control of when to query a local project or external projects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In the same way that parenthesis are wrapped around code, wrap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  <a:r>
              <a:rPr lang="en-US" sz="2400" dirty="0">
                <a:latin typeface="Avenir Book" panose="02000503020000020003"/>
              </a:rPr>
              <a:t> …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xqExecute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  <a:r>
              <a:rPr lang="en-US" sz="2400" dirty="0">
                <a:latin typeface="Avenir Book" panose="02000503020000020003"/>
              </a:rPr>
              <a:t> around code that will make queries across multiple projects in distributed systems.  All commands in between will start with an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</a:t>
            </a:r>
            <a:r>
              <a:rPr lang="en-US" sz="2400" dirty="0">
                <a:latin typeface="Avenir Book" panose="02000503020000020003"/>
              </a:rPr>
              <a:t> and follow standard lower camelCase rules. 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Simple Example to read all sites across a cluster: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(site).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xqExecute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 err="1">
                <a:latin typeface="Avenir Book" panose="02000503020000020003"/>
              </a:rPr>
              <a:t>XQueries</a:t>
            </a:r>
            <a:r>
              <a:rPr lang="en-US" sz="2400" dirty="0">
                <a:latin typeface="Avenir Book" panose="02000503020000020003"/>
              </a:rPr>
              <a:t> force execution to occur in the local node(s) and then results are passed up to the user’s browser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Force read in one project: 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xq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().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xqProjs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([“demo”]).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xqReadAll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(power).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xqHisRead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(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lastWeek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).</a:t>
            </a: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xqExecute</a:t>
            </a: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  <a:endParaRPr lang="en-US" sz="2400" dirty="0">
              <a:solidFill>
                <a:srgbClr val="00B050"/>
              </a:solidFill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Force code to run on remote machines: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xqEval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(“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(site)”).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xqExecute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/>
              </a:rPr>
              <a:t>This will replace the need for haystack connectors when performing inter-project communication for many users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62209-3267-8540-8D81-E08B737C0C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8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Using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Stackhub</a:t>
            </a:r>
            <a:endParaRPr lang="en-US" sz="4000" b="1" dirty="0">
              <a:solidFill>
                <a:srgbClr val="306091"/>
              </a:solidFill>
              <a:latin typeface="Avenir Book" panose="020005030200000200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7725355" cy="58674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The following functions can be downloaded via </a:t>
            </a:r>
            <a:r>
              <a:rPr lang="en-US" sz="2800" dirty="0" err="1">
                <a:solidFill>
                  <a:srgbClr val="FF0000"/>
                </a:solidFill>
                <a:latin typeface="Avenir Book" panose="02000503020000020003"/>
              </a:rPr>
              <a:t>stackhub</a:t>
            </a:r>
            <a:endParaRPr lang="en-US" sz="2800" dirty="0">
              <a:solidFill>
                <a:srgbClr val="FF0000"/>
              </a:solidFill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People in the </a:t>
            </a:r>
            <a:r>
              <a:rPr lang="en-US" sz="2800" dirty="0" err="1">
                <a:latin typeface="Avenir Book" panose="02000503020000020003"/>
              </a:rPr>
              <a:t>SkySpark</a:t>
            </a:r>
            <a:r>
              <a:rPr lang="en-US" sz="2800" dirty="0">
                <a:latin typeface="Avenir Book" panose="02000503020000020003"/>
              </a:rPr>
              <a:t> community can upload pods to </a:t>
            </a:r>
            <a:r>
              <a:rPr lang="en-US" sz="2800" dirty="0" err="1">
                <a:latin typeface="Avenir Book" panose="02000503020000020003"/>
              </a:rPr>
              <a:t>Stackhub</a:t>
            </a: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Then, others can download those pods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Go to the </a:t>
            </a:r>
            <a:r>
              <a:rPr lang="en-US" sz="2800" dirty="0">
                <a:solidFill>
                  <a:schemeClr val="accent2"/>
                </a:solidFill>
                <a:latin typeface="Avenir Book" panose="02000503020000020003"/>
              </a:rPr>
              <a:t>Host</a:t>
            </a:r>
            <a:r>
              <a:rPr lang="en-US" sz="2800" dirty="0">
                <a:latin typeface="Avenir Book" panose="02000503020000020003"/>
              </a:rPr>
              <a:t> level’s </a:t>
            </a:r>
            <a:r>
              <a:rPr lang="en-US" sz="2800" dirty="0">
                <a:solidFill>
                  <a:schemeClr val="accent2"/>
                </a:solidFill>
                <a:latin typeface="Avenir Book" panose="02000503020000020003"/>
              </a:rPr>
              <a:t>Host</a:t>
            </a:r>
            <a:r>
              <a:rPr lang="en-US" sz="2800" dirty="0">
                <a:latin typeface="Avenir Book" panose="02000503020000020003"/>
              </a:rPr>
              <a:t> App’s </a:t>
            </a:r>
            <a:r>
              <a:rPr lang="en-US" sz="2800" dirty="0">
                <a:solidFill>
                  <a:schemeClr val="accent2"/>
                </a:solidFill>
                <a:latin typeface="Avenir Book" panose="02000503020000020003"/>
              </a:rPr>
              <a:t>Install</a:t>
            </a:r>
            <a:r>
              <a:rPr lang="en-US" sz="2800" dirty="0">
                <a:latin typeface="Avenir Book" panose="02000503020000020003"/>
              </a:rPr>
              <a:t> Manager and click </a:t>
            </a:r>
            <a:r>
              <a:rPr lang="en-US" sz="2800" dirty="0">
                <a:solidFill>
                  <a:schemeClr val="accent2"/>
                </a:solidFill>
                <a:latin typeface="Avenir Book" panose="02000503020000020003"/>
              </a:rPr>
              <a:t>Install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Then, do a search for nothing and all available add-ons will show up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One of the current available pods has the calculus </a:t>
            </a:r>
          </a:p>
          <a:p>
            <a:pPr marL="0" indent="0">
              <a:buNone/>
            </a:pPr>
            <a:r>
              <a:rPr lang="en-US" dirty="0">
                <a:latin typeface="Avenir Book" panose="02000503020000020003"/>
              </a:rPr>
              <a:t>	</a:t>
            </a:r>
            <a:r>
              <a:rPr lang="en-US" sz="2800" dirty="0">
                <a:latin typeface="Avenir Book" panose="02000503020000020003"/>
              </a:rPr>
              <a:t>functions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Search for “”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73A9-F3EE-8843-9433-7FA903483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1887" y="225427"/>
            <a:ext cx="170497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6F4E51-AC67-5A45-812B-C8184CF6E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6657" y="1646237"/>
            <a:ext cx="4456430" cy="53784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0F809C-A03E-5646-B381-DDB8C67D9CBE}"/>
              </a:ext>
            </a:extLst>
          </p:cNvPr>
          <p:cNvSpPr/>
          <p:nvPr/>
        </p:nvSpPr>
        <p:spPr bwMode="auto">
          <a:xfrm>
            <a:off x="9381484" y="2249211"/>
            <a:ext cx="685800" cy="3846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C135AD-E160-E940-BABB-F53F01941793}"/>
              </a:ext>
            </a:extLst>
          </p:cNvPr>
          <p:cNvSpPr txBox="1"/>
          <p:nvPr/>
        </p:nvSpPr>
        <p:spPr>
          <a:xfrm>
            <a:off x="10834687" y="960437"/>
            <a:ext cx="2414558" cy="349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stackhub.org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719287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0F035-8AEC-2E43-A890-DFF35C09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Certification Test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D2C61-7783-4F43-970D-B581BF789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7" y="3627437"/>
            <a:ext cx="4743123" cy="3041178"/>
          </a:xfrm>
          <a:prstGeom prst="rec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972062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46196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sz="4000" b="1" dirty="0">
                <a:solidFill>
                  <a:srgbClr val="306091"/>
                </a:solidFill>
              </a:rPr>
              <a:t>SkySpark® Essentials Certification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112837"/>
            <a:ext cx="12091564" cy="5414965"/>
          </a:xfrm>
          <a:ln/>
        </p:spPr>
        <p:txBody>
          <a:bodyPr/>
          <a:lstStyle/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Upon completion of the course, each student will be sent unique credentials to access and take the test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Access from desktop, tablet or mobile and you can pause, save and resume as time allows</a:t>
            </a:r>
          </a:p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test is meant to be completed individually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6EAED2-8AC1-1845-AFA6-F9E36F9255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127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304944" y="6858000"/>
            <a:ext cx="2438144" cy="457201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08846" tIns="54423" rIns="108846" bIns="54423" anchor="ctr"/>
          <a:lstStyle/>
          <a:p>
            <a:endParaRPr lang="en-US" dirty="0"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88" y="3489088"/>
            <a:ext cx="5562600" cy="346473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2087" y="3489088"/>
            <a:ext cx="1681739" cy="3464733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87316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SkySpark® Essentials Certification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112837"/>
            <a:ext cx="12091564" cy="5414965"/>
          </a:xfrm>
        </p:spPr>
        <p:txBody>
          <a:bodyPr/>
          <a:lstStyle/>
          <a:p>
            <a:pPr lvl="0"/>
            <a:r>
              <a:rPr lang="en-US" dirty="0"/>
              <a:t>Format - Two Sections</a:t>
            </a:r>
          </a:p>
          <a:p>
            <a:pPr lvl="1"/>
            <a:r>
              <a:rPr lang="en-US" dirty="0"/>
              <a:t>General Knowledge questions</a:t>
            </a:r>
          </a:p>
          <a:p>
            <a:pPr lvl="1"/>
            <a:r>
              <a:rPr lang="en-US" dirty="0"/>
              <a:t>Exercises completed working with </a:t>
            </a:r>
            <a:br>
              <a:rPr lang="en-US" dirty="0"/>
            </a:br>
            <a:r>
              <a:rPr lang="en-US" dirty="0"/>
              <a:t>a SkySpark project downloaded </a:t>
            </a:r>
            <a:br>
              <a:rPr lang="en-US" dirty="0"/>
            </a:br>
            <a:r>
              <a:rPr lang="en-US" dirty="0"/>
              <a:t>from SkyFoundry Secure site</a:t>
            </a:r>
          </a:p>
          <a:p>
            <a:r>
              <a:rPr lang="en-US" dirty="0"/>
              <a:t>Certificate generated on successful completion and ready to be printed / downloaded</a:t>
            </a:r>
          </a:p>
          <a:p>
            <a:r>
              <a:rPr lang="en-US" dirty="0"/>
              <a:t>Email with summary information and link to certificate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85C1F2-AB19-224E-855A-BE647F11E2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128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304944" y="6858000"/>
            <a:ext cx="2438144" cy="457201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08846" tIns="54423" rIns="108846" bIns="54423" anchor="ctr"/>
          <a:lstStyle/>
          <a:p>
            <a:endParaRPr lang="en-US" dirty="0"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169" y="4483270"/>
            <a:ext cx="7134118" cy="26375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15134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SkySpark® Essentials Certification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FREE if successfully completed within 60 days of taking the SkySpark Essentials course</a:t>
            </a:r>
          </a:p>
          <a:p>
            <a:r>
              <a:rPr lang="en-US" dirty="0"/>
              <a:t>Outside of the 60-day period after training, the cost will be $100 net per individual</a:t>
            </a:r>
          </a:p>
          <a:p>
            <a:pPr lvl="1"/>
            <a:r>
              <a:rPr lang="en-US" dirty="0"/>
              <a:t>Credit Card / PayPal only for certification test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6524B-EB5E-5C43-8589-72AEFB907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304944" y="6858000"/>
            <a:ext cx="2438144" cy="457201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08846" tIns="54423" rIns="108846" bIns="54423" anchor="ctr"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4398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Axon: Flow Control Expressions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do</a:t>
            </a:r>
            <a:r>
              <a:rPr lang="en-US" dirty="0" err="1"/>
              <a:t>..</a:t>
            </a:r>
            <a:r>
              <a:rPr lang="en-US" dirty="0" err="1">
                <a:solidFill>
                  <a:srgbClr val="00B050"/>
                </a:solidFill>
              </a:rPr>
              <a:t>end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defcomp</a:t>
            </a:r>
            <a:r>
              <a:rPr lang="en-US" dirty="0"/>
              <a:t>..</a:t>
            </a:r>
            <a:r>
              <a:rPr lang="en-US" dirty="0">
                <a:solidFill>
                  <a:srgbClr val="00B050"/>
                </a:solidFill>
              </a:rPr>
              <a:t>end</a:t>
            </a:r>
            <a:r>
              <a:rPr lang="en-US" dirty="0"/>
              <a:t> expressions</a:t>
            </a:r>
          </a:p>
          <a:p>
            <a:pPr marL="742950" lvl="1" indent="-342900"/>
            <a:r>
              <a:rPr lang="en-US" dirty="0">
                <a:ea typeface="+mn-ea"/>
              </a:rPr>
              <a:t>code block like { } in C languages</a:t>
            </a:r>
          </a:p>
          <a:p>
            <a:r>
              <a:rPr lang="en-US" dirty="0">
                <a:solidFill>
                  <a:srgbClr val="00B050"/>
                </a:solidFill>
              </a:rPr>
              <a:t>return</a:t>
            </a:r>
            <a:r>
              <a:rPr lang="en-US" dirty="0"/>
              <a:t> expression</a:t>
            </a:r>
          </a:p>
          <a:p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/ </a:t>
            </a:r>
            <a:r>
              <a:rPr lang="en-US" dirty="0">
                <a:solidFill>
                  <a:srgbClr val="00B050"/>
                </a:solidFill>
              </a:rPr>
              <a:t>else if </a:t>
            </a:r>
            <a:r>
              <a:rPr lang="en-US" dirty="0"/>
              <a:t>/ </a:t>
            </a:r>
            <a:r>
              <a:rPr lang="en-US" dirty="0">
                <a:solidFill>
                  <a:srgbClr val="00B050"/>
                </a:solidFill>
              </a:rPr>
              <a:t>else</a:t>
            </a:r>
            <a:r>
              <a:rPr lang="en-US" dirty="0"/>
              <a:t> expression</a:t>
            </a:r>
          </a:p>
          <a:p>
            <a:r>
              <a:rPr lang="en-US" dirty="0">
                <a:solidFill>
                  <a:srgbClr val="00B050"/>
                </a:solidFill>
              </a:rPr>
              <a:t>try</a:t>
            </a:r>
            <a:r>
              <a:rPr lang="en-US" dirty="0"/>
              <a:t> / </a:t>
            </a:r>
            <a:r>
              <a:rPr lang="en-US" dirty="0">
                <a:solidFill>
                  <a:srgbClr val="00B050"/>
                </a:solidFill>
              </a:rPr>
              <a:t>catch</a:t>
            </a:r>
            <a:r>
              <a:rPr lang="en-US" dirty="0"/>
              <a:t> expression</a:t>
            </a:r>
          </a:p>
          <a:p>
            <a:r>
              <a:rPr lang="en-US" dirty="0">
                <a:solidFill>
                  <a:srgbClr val="00B050"/>
                </a:solidFill>
              </a:rPr>
              <a:t>throw</a:t>
            </a:r>
            <a:r>
              <a:rPr lang="en-US" dirty="0"/>
              <a:t> expression </a:t>
            </a:r>
          </a:p>
          <a:p>
            <a:r>
              <a:rPr lang="en-US" dirty="0"/>
              <a:t>Lambda Function Definition </a:t>
            </a:r>
            <a:r>
              <a:rPr lang="en-US" dirty="0">
                <a:solidFill>
                  <a:srgbClr val="00B050"/>
                </a:solidFill>
              </a:rPr>
              <a:t>=&gt;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74F8D-D16D-6847-9421-0F30A6D52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82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Topics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SparkRules</a:t>
            </a:r>
            <a:r>
              <a:rPr lang="en-US" b="1" dirty="0">
                <a:solidFill>
                  <a:schemeClr val="accent2"/>
                </a:solidFill>
              </a:rPr>
              <a:t> Readily Available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https://</a:t>
            </a:r>
            <a:r>
              <a:rPr lang="en-US" sz="2400" dirty="0" err="1"/>
              <a:t>skyfoundry.com</a:t>
            </a:r>
            <a:r>
              <a:rPr lang="en-US" sz="2400" dirty="0"/>
              <a:t>/file/369/</a:t>
            </a:r>
            <a:r>
              <a:rPr lang="en-US" sz="2400" dirty="0" err="1"/>
              <a:t>SparkRules</a:t>
            </a:r>
            <a:r>
              <a:rPr lang="en-US" sz="2400" dirty="0"/>
              <a:t>-Readily-Available-</a:t>
            </a:r>
            <a:r>
              <a:rPr lang="en-US" sz="2400" dirty="0" err="1"/>
              <a:t>Training.pptx</a:t>
            </a:r>
            <a:endParaRPr lang="en-US" sz="2400" dirty="0"/>
          </a:p>
          <a:p>
            <a:r>
              <a:rPr lang="en-US" b="1" dirty="0">
                <a:solidFill>
                  <a:schemeClr val="accent2"/>
                </a:solidFill>
              </a:rPr>
              <a:t>Getting </a:t>
            </a:r>
            <a:r>
              <a:rPr lang="en-US" b="1" dirty="0" err="1">
                <a:solidFill>
                  <a:schemeClr val="accent2"/>
                </a:solidFill>
              </a:rPr>
              <a:t>SparkRule</a:t>
            </a:r>
            <a:r>
              <a:rPr lang="en-US" b="1" dirty="0">
                <a:solidFill>
                  <a:schemeClr val="accent2"/>
                </a:solidFill>
              </a:rPr>
              <a:t> Notifications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https://</a:t>
            </a:r>
            <a:r>
              <a:rPr lang="en-US" sz="2400" dirty="0" err="1"/>
              <a:t>skyfoundry.com</a:t>
            </a:r>
            <a:r>
              <a:rPr lang="en-US" sz="2400" dirty="0"/>
              <a:t>/file/326/SkySpark-30-Emailing-Sparks.pptx</a:t>
            </a:r>
          </a:p>
          <a:p>
            <a:r>
              <a:rPr lang="en-US" b="1" dirty="0">
                <a:solidFill>
                  <a:schemeClr val="accent2"/>
                </a:solidFill>
              </a:rPr>
              <a:t>Debugging </a:t>
            </a:r>
            <a:r>
              <a:rPr lang="en-US" b="1" dirty="0" err="1">
                <a:solidFill>
                  <a:schemeClr val="accent2"/>
                </a:solidFill>
              </a:rPr>
              <a:t>SkySpark</a:t>
            </a:r>
            <a:r>
              <a:rPr lang="en-US" b="1" dirty="0">
                <a:solidFill>
                  <a:schemeClr val="accent2"/>
                </a:solidFill>
              </a:rPr>
              <a:t> System Performance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/>
              <a:t>https://</a:t>
            </a:r>
            <a:r>
              <a:rPr lang="en-US" sz="2400" dirty="0" err="1"/>
              <a:t>skyfoundry.com</a:t>
            </a:r>
            <a:r>
              <a:rPr lang="en-US" sz="2400" dirty="0"/>
              <a:t>/doc/</a:t>
            </a:r>
            <a:r>
              <a:rPr lang="en-US" sz="2400" dirty="0" err="1"/>
              <a:t>docAppNotes</a:t>
            </a:r>
            <a:r>
              <a:rPr lang="en-US" sz="2400" dirty="0"/>
              <a:t>/</a:t>
            </a:r>
            <a:r>
              <a:rPr lang="en-US" sz="2400" dirty="0" err="1"/>
              <a:t>DebuggingSystemPerformance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6524B-EB5E-5C43-8589-72AEFB907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304944" y="6858000"/>
            <a:ext cx="2438144" cy="457201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108846" tIns="54423" rIns="108846" bIns="54423" anchor="ctr"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4495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Final Message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Do not copy or delete any </a:t>
            </a:r>
            <a:r>
              <a:rPr lang="en-US" sz="2800" dirty="0" err="1">
                <a:solidFill>
                  <a:srgbClr val="FF0000"/>
                </a:solidFill>
                <a:latin typeface="Avenir Book" panose="02000503020000020003"/>
              </a:rPr>
              <a:t>SkySpark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 files while </a:t>
            </a:r>
            <a:r>
              <a:rPr lang="en-US" sz="2800" dirty="0" err="1">
                <a:solidFill>
                  <a:srgbClr val="FF0000"/>
                </a:solidFill>
                <a:latin typeface="Avenir Book" panose="02000503020000020003"/>
              </a:rPr>
              <a:t>SkySpark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 is running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79E0"/>
                </a:solidFill>
                <a:latin typeface="Avenir Book" panose="02000503020000020003"/>
              </a:rPr>
              <a:t>Windows (especially) locks random files, so a copy will be incomplete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4079E0"/>
                </a:solidFill>
                <a:latin typeface="Avenir Book" panose="02000503020000020003"/>
              </a:rPr>
              <a:t>Stop </a:t>
            </a:r>
            <a:r>
              <a:rPr lang="en-US" sz="2400" dirty="0" err="1">
                <a:solidFill>
                  <a:srgbClr val="4079E0"/>
                </a:solidFill>
                <a:latin typeface="Avenir Book" panose="02000503020000020003"/>
              </a:rPr>
              <a:t>SkySpark</a:t>
            </a:r>
            <a:r>
              <a:rPr lang="en-US" sz="2400" dirty="0">
                <a:solidFill>
                  <a:srgbClr val="4079E0"/>
                </a:solidFill>
                <a:latin typeface="Avenir Book" panose="02000503020000020003"/>
              </a:rPr>
              <a:t> before performing external </a:t>
            </a:r>
            <a:r>
              <a:rPr lang="en-US" sz="2400" dirty="0" err="1">
                <a:solidFill>
                  <a:srgbClr val="4079E0"/>
                </a:solidFill>
                <a:latin typeface="Avenir Book" panose="02000503020000020003"/>
              </a:rPr>
              <a:t>io</a:t>
            </a:r>
            <a:r>
              <a:rPr lang="en-US" sz="2400" dirty="0">
                <a:solidFill>
                  <a:srgbClr val="4079E0"/>
                </a:solidFill>
                <a:latin typeface="Avenir Book" panose="02000503020000020003"/>
              </a:rPr>
              <a:t> operations.  The </a:t>
            </a:r>
            <a:r>
              <a:rPr lang="en-US" sz="2400" dirty="0" err="1">
                <a:solidFill>
                  <a:srgbClr val="4079E0"/>
                </a:solidFill>
                <a:latin typeface="Avenir Book" panose="02000503020000020003"/>
              </a:rPr>
              <a:t>io</a:t>
            </a:r>
            <a:r>
              <a:rPr lang="en-US" sz="2400" dirty="0">
                <a:solidFill>
                  <a:srgbClr val="4079E0"/>
                </a:solidFill>
                <a:latin typeface="Avenir Book" panose="02000503020000020003"/>
              </a:rPr>
              <a:t> directory is okay as it is only used when called upon.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D73DB-F39A-4E4D-9E46-DEBE4AAD29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131</a:t>
            </a:fld>
            <a:endParaRPr lang="en-US"/>
          </a:p>
        </p:txBody>
      </p:sp>
      <p:pic>
        <p:nvPicPr>
          <p:cNvPr id="1026" name="Picture 2" descr="http://martyrobertsblog.com/images/Warn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22467" y="3001615"/>
            <a:ext cx="3902420" cy="390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4326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0F035-8AEC-2E43-A890-DFF35C093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Module 5</a:t>
            </a:r>
          </a:p>
        </p:txBody>
      </p:sp>
    </p:spTree>
    <p:extLst>
      <p:ext uri="{BB962C8B-B14F-4D97-AF65-F5344CB8AC3E}">
        <p14:creationId xmlns:p14="http://schemas.microsoft.com/office/powerpoint/2010/main" val="57946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More Axon Concepts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 can take other functions</a:t>
            </a:r>
          </a:p>
          <a:p>
            <a:r>
              <a:rPr lang="en-US" dirty="0"/>
              <a:t>Transformations - usually have </a:t>
            </a:r>
            <a:r>
              <a:rPr lang="en-US" dirty="0">
                <a:solidFill>
                  <a:schemeClr val="accent2"/>
                </a:solidFill>
              </a:rPr>
              <a:t>Map</a:t>
            </a:r>
            <a:r>
              <a:rPr lang="en-US" dirty="0"/>
              <a:t> in the name</a:t>
            </a:r>
          </a:p>
          <a:p>
            <a:r>
              <a:rPr lang="en-US" dirty="0"/>
              <a:t>Filtering functions - usually have </a:t>
            </a:r>
            <a:r>
              <a:rPr lang="en-US" dirty="0">
                <a:solidFill>
                  <a:schemeClr val="accent2"/>
                </a:solidFill>
              </a:rPr>
              <a:t>Find</a:t>
            </a:r>
            <a:r>
              <a:rPr lang="en-US" dirty="0"/>
              <a:t> in the name</a:t>
            </a:r>
          </a:p>
          <a:p>
            <a:r>
              <a:rPr lang="en-US" dirty="0"/>
              <a:t>Fold/Rollup</a:t>
            </a:r>
          </a:p>
          <a:p>
            <a:r>
              <a:rPr lang="en-US" dirty="0"/>
              <a:t>Loops</a:t>
            </a:r>
          </a:p>
          <a:p>
            <a:r>
              <a:rPr lang="en-US" b="1" dirty="0"/>
              <a:t>In functions, the last line is what is returned</a:t>
            </a:r>
          </a:p>
          <a:p>
            <a:pPr marL="742950" lvl="1" indent="-342900"/>
            <a:r>
              <a:rPr lang="en-US" dirty="0"/>
              <a:t>Not required to explicitly use </a:t>
            </a:r>
            <a:r>
              <a:rPr lang="en-US" dirty="0">
                <a:solidFill>
                  <a:srgbClr val="00B050"/>
                </a:solidFill>
                <a:ea typeface="+mn-ea"/>
              </a:rPr>
              <a:t>return</a:t>
            </a:r>
          </a:p>
          <a:p>
            <a:pPr marL="742950" lvl="1" indent="-342900"/>
            <a:r>
              <a:rPr lang="en-US" dirty="0"/>
              <a:t>Single entry and exit points (code starts in one place and ends in one place)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6E70C-035C-EB4E-B107-25A68FF372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0F7BB-1890-B94B-B197-2EDA812B9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6887" y="655637"/>
            <a:ext cx="3646420" cy="29964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F04EF1-1EFB-CD48-83FD-1DE59E69E84D}"/>
              </a:ext>
            </a:extLst>
          </p:cNvPr>
          <p:cNvSpPr/>
          <p:nvPr/>
        </p:nvSpPr>
        <p:spPr>
          <a:xfrm>
            <a:off x="10529887" y="3695361"/>
            <a:ext cx="161044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97166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Axon Language: Commenting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Axon has </a:t>
            </a:r>
            <a:r>
              <a:rPr lang="en-US" sz="2800" dirty="0"/>
              <a:t>two types of comments (</a:t>
            </a:r>
            <a:r>
              <a:rPr lang="en-US" sz="2800" dirty="0">
                <a:solidFill>
                  <a:srgbClr val="00B050"/>
                </a:solidFill>
              </a:rPr>
              <a:t>//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/*</a:t>
            </a:r>
            <a:r>
              <a:rPr lang="en-US" sz="2800" dirty="0"/>
              <a:t>..</a:t>
            </a:r>
            <a:r>
              <a:rPr lang="en-US" sz="2800" dirty="0">
                <a:solidFill>
                  <a:srgbClr val="00B050"/>
                </a:solidFill>
              </a:rPr>
              <a:t>*/</a:t>
            </a:r>
            <a:r>
              <a:rPr lang="en-US" sz="2800" dirty="0"/>
              <a:t>): </a:t>
            </a:r>
            <a:endParaRPr lang="en-US" sz="2400" dirty="0"/>
          </a:p>
          <a:p>
            <a:pPr marL="457200" lvl="1" indent="0"/>
            <a:endParaRPr lang="en-US" sz="700" dirty="0">
              <a:solidFill>
                <a:srgbClr val="92D050"/>
              </a:solidFill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B050"/>
                </a:solidFill>
                <a:ea typeface="+mn-ea"/>
              </a:rPr>
              <a:t>//</a:t>
            </a:r>
            <a:r>
              <a:rPr lang="en-US" sz="2800" dirty="0">
                <a:solidFill>
                  <a:srgbClr val="00B050"/>
                </a:solidFill>
                <a:ea typeface="+mn-ea"/>
              </a:rPr>
              <a:t> Comments out a single line</a:t>
            </a:r>
          </a:p>
          <a:p>
            <a:pPr lvl="1">
              <a:buFont typeface="Arial"/>
              <a:buChar char="•"/>
            </a:pPr>
            <a:endParaRPr lang="en-US" sz="2800" dirty="0">
              <a:solidFill>
                <a:srgbClr val="00B050"/>
              </a:solidFill>
              <a:ea typeface="+mn-ea"/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B050"/>
                </a:solidFill>
                <a:ea typeface="+mn-ea"/>
              </a:rPr>
              <a:t>/*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00B050"/>
                </a:solidFill>
                <a:ea typeface="+mn-ea"/>
              </a:rPr>
              <a:t>Comments out until end symbol</a:t>
            </a:r>
          </a:p>
          <a:p>
            <a:pPr marL="457200" lvl="1" indent="0">
              <a:buNone/>
            </a:pPr>
            <a:r>
              <a:rPr lang="en-US" sz="2800" dirty="0">
                <a:solidFill>
                  <a:srgbClr val="00B050"/>
                </a:solidFill>
                <a:ea typeface="+mn-ea"/>
              </a:rPr>
              <a:t>Blah Blah Blah</a:t>
            </a:r>
          </a:p>
          <a:p>
            <a:pPr marL="457200" lvl="1" indent="0">
              <a:buNone/>
            </a:pPr>
            <a:r>
              <a:rPr lang="en-US" sz="2800" b="1" dirty="0">
                <a:solidFill>
                  <a:srgbClr val="00B050"/>
                </a:solidFill>
                <a:ea typeface="+mn-ea"/>
              </a:rPr>
              <a:t>*/</a:t>
            </a:r>
          </a:p>
          <a:p>
            <a:pPr lvl="1">
              <a:buFont typeface="Arial"/>
              <a:buChar char="•"/>
            </a:pPr>
            <a:endParaRPr lang="en-US" sz="700" dirty="0"/>
          </a:p>
          <a:p>
            <a:r>
              <a:rPr lang="en-US" dirty="0"/>
              <a:t>Use comments to explain code – commented code does not execute</a:t>
            </a:r>
          </a:p>
          <a:p>
            <a:r>
              <a:rPr lang="en-US" dirty="0"/>
              <a:t>Use comments when debugging code - uncomment code a line at a time to get it to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F0068F-9920-3642-8EFB-59D45EF419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70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Axon Collections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Collection Data Structures in SkySpark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Collections are used to store more than one “thing” in a variable</a:t>
            </a:r>
            <a:endParaRPr lang="en-US" dirty="0">
              <a:solidFill>
                <a:schemeClr val="accent2"/>
              </a:solidFill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 - </a:t>
            </a:r>
            <a:r>
              <a:rPr lang="en-US" dirty="0">
                <a:solidFill>
                  <a:srgbClr val="00B050"/>
                </a:solidFill>
              </a:rPr>
              <a:t>[]</a:t>
            </a:r>
          </a:p>
          <a:p>
            <a:pPr>
              <a:buFont typeface="Arial"/>
              <a:buChar char="•"/>
            </a:pPr>
            <a:r>
              <a:rPr lang="en-US" dirty="0" err="1">
                <a:solidFill>
                  <a:schemeClr val="accent2"/>
                </a:solidFill>
              </a:rPr>
              <a:t>Dict</a:t>
            </a:r>
            <a:r>
              <a:rPr lang="en-US" dirty="0"/>
              <a:t> (Dictionary) - </a:t>
            </a:r>
            <a:r>
              <a:rPr lang="en-US" dirty="0">
                <a:solidFill>
                  <a:srgbClr val="00B050"/>
                </a:solidFill>
              </a:rPr>
              <a:t>{}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</a:rPr>
              <a:t>Grid</a:t>
            </a:r>
            <a:r>
              <a:rPr lang="en-US" dirty="0"/>
              <a:t> - </a:t>
            </a:r>
            <a:r>
              <a:rPr lang="en-US" dirty="0">
                <a:solidFill>
                  <a:srgbClr val="00B050"/>
                </a:solidFill>
              </a:rPr>
              <a:t>[].</a:t>
            </a:r>
            <a:r>
              <a:rPr lang="en-US" dirty="0" err="1">
                <a:solidFill>
                  <a:srgbClr val="00B050"/>
                </a:solidFill>
              </a:rPr>
              <a:t>toGrid</a:t>
            </a:r>
            <a:endParaRPr lang="en-US" dirty="0">
              <a:solidFill>
                <a:srgbClr val="00B050"/>
              </a:solidFill>
            </a:endParaRPr>
          </a:p>
          <a:p>
            <a:pPr>
              <a:buFont typeface="Arial"/>
              <a:buChar char="•"/>
            </a:pPr>
            <a:r>
              <a:rPr lang="en-US" dirty="0"/>
              <a:t>Special case - List of </a:t>
            </a:r>
            <a:r>
              <a:rPr lang="en-US" dirty="0" err="1"/>
              <a:t>Dicts</a:t>
            </a:r>
            <a:r>
              <a:rPr lang="en-US" dirty="0"/>
              <a:t> (looks like and may convert to Grid)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C4FBF-9B57-204D-B173-D3F01D3E0A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E7D3E-B6A8-1645-BB26-6B3A7088F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889" y="4061826"/>
            <a:ext cx="6851650" cy="25119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8BC06C-F63D-7A4D-9135-A8CD778EE894}"/>
              </a:ext>
            </a:extLst>
          </p:cNvPr>
          <p:cNvSpPr/>
          <p:nvPr/>
        </p:nvSpPr>
        <p:spPr>
          <a:xfrm>
            <a:off x="6047844" y="6670932"/>
            <a:ext cx="1152880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129521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What is a List?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 stores a linear sequence of objects zero indexed by an integer</a:t>
            </a:r>
          </a:p>
          <a:p>
            <a:pPr>
              <a:buFont typeface="Arial"/>
              <a:buChar char="•"/>
            </a:pPr>
            <a:r>
              <a:rPr lang="en-US" dirty="0"/>
              <a:t>Think of a </a:t>
            </a:r>
            <a:r>
              <a:rPr lang="en-US" dirty="0">
                <a:solidFill>
                  <a:schemeClr val="accent2"/>
                </a:solidFill>
              </a:rPr>
              <a:t>List</a:t>
            </a:r>
            <a:r>
              <a:rPr lang="en-US" dirty="0"/>
              <a:t> as a column</a:t>
            </a:r>
          </a:p>
          <a:p>
            <a:pPr>
              <a:buFont typeface="Arial"/>
              <a:buChar char="•"/>
            </a:pPr>
            <a:r>
              <a:rPr lang="en-US" dirty="0"/>
              <a:t>Order matters</a:t>
            </a:r>
          </a:p>
          <a:p>
            <a:pPr>
              <a:buFont typeface="Arial"/>
              <a:buChar char="•"/>
            </a:pPr>
            <a:r>
              <a:rPr lang="en-US" dirty="0"/>
              <a:t>Cannot name single column</a:t>
            </a:r>
          </a:p>
          <a:p>
            <a:pPr>
              <a:buFont typeface="Arial"/>
              <a:buChar char="•"/>
            </a:pPr>
            <a:r>
              <a:rPr lang="en-US" dirty="0"/>
              <a:t>Access values by position (index).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[1,2,3,"building", "site", "2101 Pump Rd", 6000ft², `www.skyfoundry.com`]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7060C-2806-5544-989E-A751DC5EF4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B20AE-438E-184C-A504-6564233E7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287" y="1798637"/>
            <a:ext cx="6034088" cy="3253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2E01CA5-CE0E-3940-9EED-44B37A4B4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More List Examples: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AxonUsage#list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74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What is a </a:t>
            </a:r>
            <a:r>
              <a:rPr lang="en-US" dirty="0" err="1"/>
              <a:t>D</a:t>
            </a:r>
            <a:r>
              <a:rPr lang="en-US" sz="4000" b="1" dirty="0" err="1">
                <a:solidFill>
                  <a:srgbClr val="306091"/>
                </a:solidFill>
              </a:rPr>
              <a:t>ict</a:t>
            </a:r>
            <a:r>
              <a:rPr lang="en-US" sz="4000" b="1" dirty="0">
                <a:solidFill>
                  <a:srgbClr val="30609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A </a:t>
            </a:r>
            <a:r>
              <a:rPr lang="en-US" dirty="0" err="1">
                <a:solidFill>
                  <a:schemeClr val="accent2"/>
                </a:solidFill>
              </a:rPr>
              <a:t>Dict</a:t>
            </a:r>
            <a:r>
              <a:rPr lang="en-US" dirty="0"/>
              <a:t> stores key/value pairs.  Think of each key as a tag.  A </a:t>
            </a:r>
            <a:r>
              <a:rPr lang="en-US" dirty="0" err="1">
                <a:solidFill>
                  <a:schemeClr val="accent2"/>
                </a:solidFill>
              </a:rPr>
              <a:t>Dict</a:t>
            </a:r>
            <a:r>
              <a:rPr lang="en-US" dirty="0"/>
              <a:t> is a row.  </a:t>
            </a:r>
          </a:p>
          <a:p>
            <a:pPr>
              <a:buFont typeface="Arial"/>
              <a:buChar char="•"/>
            </a:pPr>
            <a:r>
              <a:rPr lang="en-US" dirty="0"/>
              <a:t>Any quoted string can be a key, but typically keys follow the syntax rules of a tag</a:t>
            </a:r>
          </a:p>
          <a:p>
            <a:pPr>
              <a:buFont typeface="Arial"/>
              <a:buChar char="•"/>
            </a:pPr>
            <a:r>
              <a:rPr lang="en-US" dirty="0"/>
              <a:t>Keys with no value have a special “marker” value</a:t>
            </a:r>
          </a:p>
          <a:p>
            <a:pPr>
              <a:buFont typeface="Arial"/>
              <a:buChar char="•"/>
            </a:pPr>
            <a:r>
              <a:rPr lang="en-US" dirty="0"/>
              <a:t>Access values by their key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</a:rPr>
              <a:t>{dis: "Empire State Building", site, </a:t>
            </a:r>
            <a:r>
              <a:rPr lang="en-US" dirty="0" err="1">
                <a:solidFill>
                  <a:srgbClr val="00B050"/>
                </a:solidFill>
              </a:rPr>
              <a:t>geoAddr</a:t>
            </a:r>
            <a:r>
              <a:rPr lang="en-US" dirty="0">
                <a:solidFill>
                  <a:srgbClr val="00B050"/>
                </a:solidFill>
              </a:rPr>
              <a:t>: "20 W 34th St, New York, NY 10001", area: 87120ft², built: date(1931,5,1),</a:t>
            </a:r>
            <a:r>
              <a:rPr lang="en-US" dirty="0" err="1">
                <a:solidFill>
                  <a:srgbClr val="00B050"/>
                </a:solidFill>
              </a:rPr>
              <a:t>uri</a:t>
            </a:r>
            <a:r>
              <a:rPr lang="en-US" dirty="0">
                <a:solidFill>
                  <a:srgbClr val="00B050"/>
                </a:solidFill>
              </a:rPr>
              <a:t>: `http://www.esbnyc.com/`}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CC5A2-8923-7140-8262-ECCB6B03EA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0D695C-545E-154E-B5E5-88CE182F8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More </a:t>
            </a:r>
            <a:r>
              <a:rPr lang="en-US" sz="2400" dirty="0" err="1">
                <a:latin typeface="Avenir Book" panose="02000503020000020003" pitchFamily="2" charset="0"/>
              </a:rPr>
              <a:t>Dict</a:t>
            </a:r>
            <a:r>
              <a:rPr lang="en-US" sz="2400" dirty="0">
                <a:latin typeface="Avenir Book" panose="02000503020000020003" pitchFamily="2" charset="0"/>
              </a:rPr>
              <a:t> Examples: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AxonUsage#dict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ADC44-5963-4207-AB5A-DDE7E59E3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21354"/>
            <a:ext cx="13439775" cy="19778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Where Things Are</a:t>
            </a:r>
          </a:p>
        </p:txBody>
      </p:sp>
    </p:spTree>
    <p:extLst>
      <p:ext uri="{BB962C8B-B14F-4D97-AF65-F5344CB8AC3E}">
        <p14:creationId xmlns:p14="http://schemas.microsoft.com/office/powerpoint/2010/main" val="3660220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What is a Grid?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Grid</a:t>
            </a:r>
            <a:r>
              <a:rPr lang="en-US" dirty="0"/>
              <a:t> is a two-dimensional data structure (rows and columns) commonly used when analyzing data in </a:t>
            </a:r>
            <a:r>
              <a:rPr lang="en-US" dirty="0" err="1"/>
              <a:t>SkySpark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dirty="0"/>
              <a:t>We start with a grid and then do any filtering / transformations we want</a:t>
            </a:r>
          </a:p>
          <a:p>
            <a:pPr>
              <a:buFont typeface="Arial"/>
              <a:buChar char="•"/>
            </a:pPr>
            <a:r>
              <a:rPr lang="en-US" dirty="0"/>
              <a:t>Each row is a </a:t>
            </a:r>
            <a:r>
              <a:rPr lang="en-US" dirty="0" err="1">
                <a:solidFill>
                  <a:schemeClr val="accent2"/>
                </a:solidFill>
              </a:rPr>
              <a:t>Dict</a:t>
            </a:r>
            <a:endParaRPr lang="en-US" dirty="0">
              <a:solidFill>
                <a:schemeClr val="accent2"/>
              </a:solidFill>
            </a:endParaRPr>
          </a:p>
          <a:p>
            <a:pPr marL="342900" indent="-342900"/>
            <a:r>
              <a:rPr lang="en-US" dirty="0"/>
              <a:t>Common things in grids</a:t>
            </a:r>
          </a:p>
          <a:p>
            <a:pPr marL="857250" lvl="1" indent="-342900"/>
            <a:r>
              <a:rPr lang="en-US" sz="2200" dirty="0"/>
              <a:t>Imports will generally be in grids</a:t>
            </a:r>
          </a:p>
          <a:p>
            <a:pPr marL="857250" lvl="1" indent="-342900"/>
            <a:r>
              <a:rPr lang="en-US" sz="2200" dirty="0"/>
              <a:t>History data</a:t>
            </a:r>
          </a:p>
          <a:p>
            <a:pPr marL="400050" indent="-342900"/>
            <a:r>
              <a:rPr lang="en-US" sz="2600" dirty="0"/>
              <a:t>Special kinds of Grids are </a:t>
            </a:r>
            <a:r>
              <a:rPr lang="en-US" sz="2600" dirty="0" err="1"/>
              <a:t>HisGrid</a:t>
            </a:r>
            <a:r>
              <a:rPr lang="en-US" sz="2600" dirty="0"/>
              <a:t>, </a:t>
            </a:r>
            <a:r>
              <a:rPr lang="en-US" sz="2600" dirty="0" err="1"/>
              <a:t>HisDurGrid</a:t>
            </a:r>
            <a:r>
              <a:rPr lang="en-US" sz="2600" dirty="0"/>
              <a:t>…</a:t>
            </a:r>
            <a:r>
              <a:rPr lang="en-US" sz="2600" dirty="0" err="1"/>
              <a:t>etc</a:t>
            </a: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D4C31-1CAB-EB4E-9933-6B700A7C65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730E8A-0707-9D43-ABEA-98CD985C6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087" y="714015"/>
            <a:ext cx="3886200" cy="5599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7A812DC-DF53-4BDC-B995-84305AC2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More Grid Examples: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AxonUsage#grid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33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Checking Data Structure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Useful function: </a:t>
            </a:r>
            <a:r>
              <a:rPr lang="en-US" dirty="0" err="1">
                <a:solidFill>
                  <a:srgbClr val="00B050"/>
                </a:solidFill>
              </a:rPr>
              <a:t>debugType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DB4F9-7CBD-5146-AC17-D4211964B2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FB4245-A1BC-AA47-B084-5424435CC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597" y="1123156"/>
            <a:ext cx="6062811" cy="31811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C5590B-1C1F-334B-B6EE-E5BF3B1A1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87" y="4070148"/>
            <a:ext cx="6456798" cy="28743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1948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Reading Records from Folio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12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Records from Folio using Tags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point </a:t>
            </a:r>
            <a:r>
              <a:rPr lang="en-US" dirty="0"/>
              <a:t>- Returns all records with the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tag</a:t>
            </a:r>
          </a:p>
          <a:p>
            <a:pPr lvl="1"/>
            <a:r>
              <a:rPr lang="en-US" dirty="0"/>
              <a:t>Order is Random</a:t>
            </a:r>
          </a:p>
          <a:p>
            <a:pPr lvl="1"/>
            <a:r>
              <a:rPr lang="en-US" dirty="0"/>
              <a:t>Cannot use </a:t>
            </a: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 operator to pass results to another function</a:t>
            </a:r>
          </a:p>
          <a:p>
            <a:pPr lvl="1"/>
            <a:r>
              <a:rPr lang="en-US" dirty="0"/>
              <a:t>Convenience for use in the Axon Shell </a:t>
            </a:r>
          </a:p>
          <a:p>
            <a:r>
              <a:rPr lang="en-US" dirty="0">
                <a:solidFill>
                  <a:srgbClr val="00B050"/>
                </a:solidFill>
              </a:rPr>
              <a:t>read(point) </a:t>
            </a:r>
            <a:r>
              <a:rPr lang="en-US" dirty="0"/>
              <a:t>- Returns 1 random record with the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tag</a:t>
            </a:r>
          </a:p>
          <a:p>
            <a:pPr lvl="1"/>
            <a:r>
              <a:rPr lang="en-US" dirty="0"/>
              <a:t>Returns dictionary or error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 operator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(point) </a:t>
            </a:r>
            <a:r>
              <a:rPr lang="en-US" dirty="0"/>
              <a:t>- Returns all records with the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tag</a:t>
            </a:r>
          </a:p>
          <a:p>
            <a:pPr lvl="1"/>
            <a:r>
              <a:rPr lang="en-US" dirty="0"/>
              <a:t>Always returns grid</a:t>
            </a:r>
          </a:p>
          <a:p>
            <a:pPr lvl="1"/>
            <a:r>
              <a:rPr lang="en-US" dirty="0"/>
              <a:t>Order is Random</a:t>
            </a:r>
          </a:p>
          <a:p>
            <a:pPr lvl="1"/>
            <a:r>
              <a:rPr lang="en-US" dirty="0"/>
              <a:t>Works with </a:t>
            </a:r>
            <a:r>
              <a:rPr lang="en-US" dirty="0">
                <a:solidFill>
                  <a:schemeClr val="accent2"/>
                </a:solidFill>
              </a:rPr>
              <a:t>Dot</a:t>
            </a:r>
            <a:r>
              <a:rPr lang="en-US" dirty="0"/>
              <a:t> operator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readCount</a:t>
            </a:r>
            <a:r>
              <a:rPr lang="en-US" dirty="0">
                <a:solidFill>
                  <a:srgbClr val="00B050"/>
                </a:solidFill>
              </a:rPr>
              <a:t>(equip)</a:t>
            </a:r>
            <a:r>
              <a:rPr lang="en-US" dirty="0"/>
              <a:t> - Returns the number of records that have the </a:t>
            </a:r>
            <a:r>
              <a:rPr lang="en-US" dirty="0">
                <a:solidFill>
                  <a:srgbClr val="00B050"/>
                </a:solidFill>
              </a:rPr>
              <a:t>equip</a:t>
            </a:r>
            <a:r>
              <a:rPr lang="en-US" dirty="0"/>
              <a:t> tag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B989-15FB-8F48-B256-38D12CDF3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79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Records from Folio using References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readById</a:t>
            </a:r>
            <a:r>
              <a:rPr lang="en-US" dirty="0">
                <a:solidFill>
                  <a:srgbClr val="00B050"/>
                </a:solidFill>
              </a:rPr>
              <a:t>(@id)	</a:t>
            </a:r>
            <a:r>
              <a:rPr lang="en-US" dirty="0"/>
              <a:t>- Read record via reference</a:t>
            </a:r>
          </a:p>
          <a:p>
            <a:pPr lvl="1"/>
            <a:r>
              <a:rPr lang="en-US" dirty="0"/>
              <a:t>Column order not preserved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readByIds</a:t>
            </a:r>
            <a:r>
              <a:rPr lang="en-US" dirty="0">
                <a:solidFill>
                  <a:srgbClr val="00B050"/>
                </a:solidFill>
              </a:rPr>
              <a:t>([@id1, @id2]) </a:t>
            </a:r>
            <a:r>
              <a:rPr lang="en-US" dirty="0"/>
              <a:t>- Read multiple records formatted as a list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readLink</a:t>
            </a:r>
            <a:r>
              <a:rPr lang="en-US" dirty="0">
                <a:solidFill>
                  <a:srgbClr val="00B050"/>
                </a:solidFill>
              </a:rPr>
              <a:t>(@id) </a:t>
            </a:r>
            <a:r>
              <a:rPr lang="en-US" dirty="0"/>
              <a:t>– Returns a Grid with columns ordered</a:t>
            </a:r>
          </a:p>
          <a:p>
            <a:pPr lvl="1"/>
            <a:r>
              <a:rPr lang="en-US" dirty="0"/>
              <a:t>Slower than </a:t>
            </a:r>
            <a:r>
              <a:rPr lang="en-US" dirty="0" err="1">
                <a:solidFill>
                  <a:srgbClr val="00B050"/>
                </a:solidFill>
              </a:rPr>
              <a:t>readById</a:t>
            </a:r>
            <a:r>
              <a:rPr lang="en-US" dirty="0">
                <a:solidFill>
                  <a:srgbClr val="00B050"/>
                </a:solidFill>
              </a:rPr>
              <a:t>()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B989-15FB-8F48-B256-38D12CDF3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8971-FFB2-9642-9832-F57628568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7" y="3240882"/>
            <a:ext cx="3150069" cy="37036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A8FB-4251-4541-A2F0-D360B7C5FB30}"/>
              </a:ext>
            </a:extLst>
          </p:cNvPr>
          <p:cNvSpPr/>
          <p:nvPr/>
        </p:nvSpPr>
        <p:spPr>
          <a:xfrm>
            <a:off x="9036826" y="4915922"/>
            <a:ext cx="1035861" cy="3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Reading</a:t>
            </a:r>
          </a:p>
        </p:txBody>
      </p:sp>
    </p:spTree>
    <p:extLst>
      <p:ext uri="{BB962C8B-B14F-4D97-AF65-F5344CB8AC3E}">
        <p14:creationId xmlns:p14="http://schemas.microsoft.com/office/powerpoint/2010/main" val="222708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0932" y="996155"/>
            <a:ext cx="12091564" cy="5414964"/>
          </a:xfrm>
        </p:spPr>
        <p:txBody>
          <a:bodyPr/>
          <a:lstStyle/>
          <a:p>
            <a:r>
              <a:rPr lang="en-US" dirty="0"/>
              <a:t>In the Demo project, open the </a:t>
            </a:r>
            <a:r>
              <a:rPr lang="en-US" dirty="0">
                <a:solidFill>
                  <a:schemeClr val="accent2"/>
                </a:solidFill>
              </a:rPr>
              <a:t>Tools</a:t>
            </a:r>
            <a:r>
              <a:rPr lang="en-US" dirty="0"/>
              <a:t> app and </a:t>
            </a:r>
            <a:r>
              <a:rPr lang="en-US" dirty="0">
                <a:solidFill>
                  <a:schemeClr val="accent2"/>
                </a:solidFill>
              </a:rPr>
              <a:t>Shell</a:t>
            </a:r>
            <a:r>
              <a:rPr lang="en-US" dirty="0"/>
              <a:t> view</a:t>
            </a:r>
          </a:p>
          <a:p>
            <a:r>
              <a:rPr lang="en-US" dirty="0"/>
              <a:t>Type this: </a:t>
            </a:r>
            <a:r>
              <a:rPr lang="en-US" dirty="0">
                <a:solidFill>
                  <a:srgbClr val="00B050"/>
                </a:solidFill>
              </a:rPr>
              <a:t>read(site)	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r>
              <a:rPr lang="en-US" dirty="0"/>
              <a:t> icon in the id column</a:t>
            </a:r>
          </a:p>
          <a:p>
            <a:r>
              <a:rPr lang="en-US" dirty="0"/>
              <a:t>Press </a:t>
            </a:r>
            <a:r>
              <a:rPr lang="en-US" dirty="0">
                <a:solidFill>
                  <a:schemeClr val="accent2"/>
                </a:solidFill>
              </a:rPr>
              <a:t>up</a:t>
            </a:r>
            <a:r>
              <a:rPr lang="en-US" dirty="0"/>
              <a:t> on the keyboard to place the command in the Shell (note previous commands are cached and can be accessed this way)</a:t>
            </a:r>
          </a:p>
          <a:p>
            <a:pPr lvl="1"/>
            <a:r>
              <a:rPr lang="en-US" dirty="0"/>
              <a:t>Use the </a:t>
            </a:r>
            <a:r>
              <a:rPr lang="en-US" sz="2500" dirty="0">
                <a:solidFill>
                  <a:schemeClr val="accent2"/>
                </a:solidFill>
                <a:ea typeface="+mn-ea"/>
              </a:rPr>
              <a:t>Dot</a:t>
            </a:r>
            <a:r>
              <a:rPr lang="en-US" dirty="0"/>
              <a:t> operator to pass this record to another function</a:t>
            </a:r>
          </a:p>
          <a:p>
            <a:pPr lvl="1"/>
            <a:r>
              <a:rPr lang="en-US" dirty="0"/>
              <a:t>Useful for testing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Way to Access Reference to a Record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B989-15FB-8F48-B256-38D12CDF3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7867AF-0B5B-8F43-BFD5-EFC522313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638" y="4237037"/>
            <a:ext cx="9892506" cy="24938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BAF2EB-0E05-2542-B2FC-EF2D24210493}"/>
              </a:ext>
            </a:extLst>
          </p:cNvPr>
          <p:cNvSpPr txBox="1"/>
          <p:nvPr/>
        </p:nvSpPr>
        <p:spPr>
          <a:xfrm>
            <a:off x="2968307" y="582040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09F97B5-0577-8B49-A8FB-8A81A08DB441}"/>
              </a:ext>
            </a:extLst>
          </p:cNvPr>
          <p:cNvSpPr/>
          <p:nvPr/>
        </p:nvSpPr>
        <p:spPr bwMode="auto">
          <a:xfrm>
            <a:off x="2930207" y="6274789"/>
            <a:ext cx="381000" cy="33460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B89A32-E721-D249-AC78-BB889EE71ADD}"/>
              </a:ext>
            </a:extLst>
          </p:cNvPr>
          <p:cNvSpPr txBox="1"/>
          <p:nvPr/>
        </p:nvSpPr>
        <p:spPr>
          <a:xfrm>
            <a:off x="709919" y="43894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3EF39D-6E33-7543-B371-FADA0226CD7C}"/>
              </a:ext>
            </a:extLst>
          </p:cNvPr>
          <p:cNvSpPr/>
          <p:nvPr/>
        </p:nvSpPr>
        <p:spPr bwMode="auto">
          <a:xfrm>
            <a:off x="1106172" y="4373821"/>
            <a:ext cx="6329995" cy="51853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39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Records and Sorting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Databases generally will not order results unless explicitly requested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(site).</a:t>
            </a:r>
            <a:r>
              <a:rPr lang="en-US" dirty="0" err="1">
                <a:solidFill>
                  <a:srgbClr val="00B050"/>
                </a:solidFill>
              </a:rPr>
              <a:t>sortDis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– Return all records with a </a:t>
            </a:r>
            <a:r>
              <a:rPr lang="en-US" dirty="0">
                <a:solidFill>
                  <a:srgbClr val="00B050"/>
                </a:solidFill>
              </a:rPr>
              <a:t>site</a:t>
            </a:r>
            <a:r>
              <a:rPr lang="en-US" dirty="0"/>
              <a:t> tag and sort via display name</a:t>
            </a:r>
          </a:p>
          <a:p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(point).sort(“</a:t>
            </a:r>
            <a:r>
              <a:rPr lang="en-US" dirty="0" err="1">
                <a:solidFill>
                  <a:srgbClr val="00B050"/>
                </a:solidFill>
              </a:rPr>
              <a:t>hisEnd</a:t>
            </a:r>
            <a:r>
              <a:rPr lang="en-US" dirty="0">
                <a:solidFill>
                  <a:srgbClr val="00B050"/>
                </a:solidFill>
              </a:rPr>
              <a:t>”) </a:t>
            </a:r>
            <a:r>
              <a:rPr lang="en-US" dirty="0"/>
              <a:t>– Return all records with a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tag and sort via the value of each records </a:t>
            </a:r>
            <a:r>
              <a:rPr lang="en-US" dirty="0" err="1">
                <a:solidFill>
                  <a:srgbClr val="00B050"/>
                </a:solidFill>
              </a:rPr>
              <a:t>hisEnd</a:t>
            </a:r>
            <a:r>
              <a:rPr lang="en-US" dirty="0"/>
              <a:t> tag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(point).</a:t>
            </a:r>
            <a:r>
              <a:rPr lang="en-US" dirty="0" err="1">
                <a:solidFill>
                  <a:srgbClr val="00B050"/>
                </a:solidFill>
              </a:rPr>
              <a:t>sortr</a:t>
            </a:r>
            <a:r>
              <a:rPr lang="en-US" dirty="0">
                <a:solidFill>
                  <a:srgbClr val="00B050"/>
                </a:solidFill>
              </a:rPr>
              <a:t>(“</a:t>
            </a:r>
            <a:r>
              <a:rPr lang="en-US" dirty="0" err="1">
                <a:solidFill>
                  <a:srgbClr val="00B050"/>
                </a:solidFill>
              </a:rPr>
              <a:t>hisEnd</a:t>
            </a:r>
            <a:r>
              <a:rPr lang="en-US" dirty="0">
                <a:solidFill>
                  <a:srgbClr val="00B050"/>
                </a:solidFill>
              </a:rPr>
              <a:t>”) </a:t>
            </a:r>
            <a:r>
              <a:rPr lang="en-US" dirty="0"/>
              <a:t>– Return all records with a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 tag and sort via the value of each records </a:t>
            </a:r>
            <a:r>
              <a:rPr lang="en-US" dirty="0" err="1">
                <a:solidFill>
                  <a:srgbClr val="00B050"/>
                </a:solidFill>
              </a:rPr>
              <a:t>hisEnd</a:t>
            </a:r>
            <a:r>
              <a:rPr lang="en-US" dirty="0"/>
              <a:t> tag in reverse order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B989-15FB-8F48-B256-38D12CDF3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32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Records Unchecked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the </a:t>
            </a:r>
            <a:r>
              <a:rPr lang="en-US" dirty="0">
                <a:solidFill>
                  <a:srgbClr val="00B050"/>
                </a:solidFill>
              </a:rPr>
              <a:t>read() </a:t>
            </a:r>
            <a:r>
              <a:rPr lang="en-US" dirty="0"/>
              <a:t>functions will check that a record exists and throw an unknown rec error if no records are found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read()</a:t>
            </a:r>
            <a:r>
              <a:rPr lang="en-US" dirty="0"/>
              <a:t> functions can take a second parameter that is a Bool value to disable the check</a:t>
            </a:r>
          </a:p>
          <a:p>
            <a:r>
              <a:rPr lang="en-US" dirty="0">
                <a:solidFill>
                  <a:srgbClr val="00B050"/>
                </a:solidFill>
              </a:rPr>
              <a:t>read(</a:t>
            </a:r>
            <a:r>
              <a:rPr lang="en-US" dirty="0" err="1">
                <a:solidFill>
                  <a:srgbClr val="00B050"/>
                </a:solidFill>
              </a:rPr>
              <a:t>fakePoint</a:t>
            </a:r>
            <a:r>
              <a:rPr lang="en-US" dirty="0">
                <a:solidFill>
                  <a:srgbClr val="00B050"/>
                </a:solidFill>
              </a:rPr>
              <a:t>, false) </a:t>
            </a:r>
            <a:r>
              <a:rPr lang="en-US" dirty="0"/>
              <a:t>– Will return </a:t>
            </a:r>
            <a:r>
              <a:rPr lang="en-US" dirty="0">
                <a:solidFill>
                  <a:srgbClr val="00B050"/>
                </a:solidFill>
              </a:rPr>
              <a:t>null</a:t>
            </a:r>
            <a:r>
              <a:rPr lang="en-US" dirty="0"/>
              <a:t> instead of an unknown rec error when no records with the </a:t>
            </a:r>
            <a:r>
              <a:rPr lang="en-US" dirty="0" err="1"/>
              <a:t>fakePoint</a:t>
            </a:r>
            <a:r>
              <a:rPr lang="en-US" dirty="0"/>
              <a:t> tag are found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2B989-15FB-8F48-B256-38D12CDF3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9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Reading History Records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2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The </a:t>
            </a:r>
            <a:r>
              <a:rPr lang="en-US" sz="4000" b="1" dirty="0" err="1">
                <a:solidFill>
                  <a:srgbClr val="306091"/>
                </a:solidFill>
              </a:rPr>
              <a:t>hisRead</a:t>
            </a:r>
            <a:r>
              <a:rPr lang="en-US" sz="4000" b="1" dirty="0">
                <a:solidFill>
                  <a:srgbClr val="306091"/>
                </a:solidFill>
              </a:rPr>
              <a:t> Function and Axon Dates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read(point).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(today)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is one of the most important functions in Axon as SkySpark typically needs to read history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can take relative dates, real dates, and ranges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pastWeek</a:t>
            </a:r>
            <a:r>
              <a:rPr lang="en-US" dirty="0"/>
              <a:t>, </a:t>
            </a:r>
            <a:r>
              <a:rPr lang="en-US" dirty="0" err="1"/>
              <a:t>pastMonth</a:t>
            </a:r>
            <a:r>
              <a:rPr lang="en-US" dirty="0"/>
              <a:t>, </a:t>
            </a:r>
            <a:r>
              <a:rPr lang="en-US" dirty="0" err="1"/>
              <a:t>pastYear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lastWeek</a:t>
            </a:r>
            <a:r>
              <a:rPr lang="en-US" dirty="0"/>
              <a:t>, </a:t>
            </a:r>
            <a:r>
              <a:rPr lang="en-US" dirty="0" err="1"/>
              <a:t>lastMonth</a:t>
            </a:r>
            <a:r>
              <a:rPr lang="en-US" dirty="0"/>
              <a:t>, </a:t>
            </a:r>
            <a:r>
              <a:rPr lang="en-US" dirty="0" err="1"/>
              <a:t>lastYear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 err="1"/>
              <a:t>thisWeek</a:t>
            </a:r>
            <a:r>
              <a:rPr lang="en-US" dirty="0"/>
              <a:t>, </a:t>
            </a:r>
            <a:r>
              <a:rPr lang="en-US" dirty="0" err="1"/>
              <a:t>thisMonth</a:t>
            </a:r>
            <a:r>
              <a:rPr lang="en-US" dirty="0"/>
              <a:t>, </a:t>
            </a:r>
            <a:r>
              <a:rPr lang="en-US" dirty="0" err="1"/>
              <a:t>thisYear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yesterday, today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2014-09-09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2014-09-22..2014-10-12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null (all history for that point up to limit of 10,000)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689-A1DB-6249-B8CB-466D38110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 descr="http://www.tondering.dk/claus/cal/calpic/calendar_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9687" y="3135267"/>
            <a:ext cx="3886200" cy="354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70A085F-46E8-114F-89A9-8EC902518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 pitchFamily="2" charset="0"/>
              </a:rPr>
              <a:t>hisRead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 pitchFamily="2" charset="0"/>
              </a:rPr>
              <a:t>()</a:t>
            </a:r>
            <a:r>
              <a:rPr lang="en-US" sz="2400" dirty="0">
                <a:latin typeface="Avenir Book" panose="02000503020000020003" pitchFamily="2" charset="0"/>
              </a:rPr>
              <a:t>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ext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-his/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funcs#hisRead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70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on SkySpark Server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88ACE-BCEB-A64F-9D61-1AF00AB8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Determine location of SkySpark root directory.</a:t>
            </a:r>
          </a:p>
          <a:p>
            <a:pPr lvl="1"/>
            <a:r>
              <a:rPr lang="en-US" dirty="0"/>
              <a:t>For example: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C:\SkySpark\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skyspark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-[version]</a:t>
            </a:r>
          </a:p>
          <a:p>
            <a:pPr lvl="1"/>
            <a:r>
              <a:rPr lang="en-US" dirty="0"/>
              <a:t>The var directory does not need to be stored inside root directory, but if it isn’t the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–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var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 &lt;path&gt; </a:t>
            </a:r>
            <a:r>
              <a:rPr lang="en-US" dirty="0"/>
              <a:t>flag (used when starting up </a:t>
            </a:r>
            <a:r>
              <a:rPr lang="en-US" dirty="0" err="1"/>
              <a:t>SkySpark</a:t>
            </a:r>
            <a:r>
              <a:rPr lang="en-US" dirty="0"/>
              <a:t>) must be used when launching SkySpark to provide the full path to the var directory</a:t>
            </a:r>
          </a:p>
          <a:p>
            <a:r>
              <a:rPr lang="en-US" dirty="0"/>
              <a:t>Projects are stored in: </a:t>
            </a:r>
            <a:r>
              <a:rPr lang="en-US" dirty="0">
                <a:solidFill>
                  <a:schemeClr val="accent2"/>
                </a:solidFill>
              </a:rPr>
              <a:t>var\</a:t>
            </a:r>
            <a:r>
              <a:rPr lang="en-US" dirty="0" err="1">
                <a:solidFill>
                  <a:schemeClr val="accent2"/>
                </a:solidFill>
              </a:rPr>
              <a:t>proj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Folio database: </a:t>
            </a:r>
            <a:r>
              <a:rPr lang="en-US" dirty="0">
                <a:solidFill>
                  <a:schemeClr val="accent2"/>
                </a:solidFill>
              </a:rPr>
              <a:t>var\</a:t>
            </a:r>
            <a:r>
              <a:rPr lang="en-US" dirty="0" err="1">
                <a:solidFill>
                  <a:schemeClr val="accent2"/>
                </a:solidFill>
              </a:rPr>
              <a:t>proj</a:t>
            </a:r>
            <a:r>
              <a:rPr lang="en-US" dirty="0">
                <a:solidFill>
                  <a:schemeClr val="accent2"/>
                </a:solidFill>
              </a:rPr>
              <a:t>\demo\</a:t>
            </a:r>
            <a:r>
              <a:rPr lang="en-US" dirty="0" err="1">
                <a:solidFill>
                  <a:schemeClr val="accent2"/>
                </a:solidFill>
              </a:rPr>
              <a:t>db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History is stored in folio</a:t>
            </a:r>
          </a:p>
          <a:p>
            <a:endParaRPr lang="en-US" dirty="0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6EE41-A3DE-0046-9181-9112743BE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55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</a:rPr>
              <a:t>hisRead</a:t>
            </a:r>
            <a:r>
              <a:rPr lang="en-US" sz="4000" b="1" dirty="0">
                <a:solidFill>
                  <a:srgbClr val="306091"/>
                </a:solidFill>
              </a:rPr>
              <a:t> part </a:t>
            </a:r>
            <a:r>
              <a:rPr lang="en-US" dirty="0"/>
              <a:t>2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writing functions, the programmatic name of the timestamp column is </a:t>
            </a:r>
            <a:r>
              <a:rPr lang="en-US" dirty="0" err="1">
                <a:solidFill>
                  <a:schemeClr val="accent2"/>
                </a:solidFill>
              </a:rPr>
              <a:t>ts</a:t>
            </a:r>
            <a:r>
              <a:rPr lang="en-US" dirty="0"/>
              <a:t>, the first history column is </a:t>
            </a:r>
            <a:r>
              <a:rPr lang="en-US" dirty="0">
                <a:solidFill>
                  <a:schemeClr val="accent2"/>
                </a:solidFill>
              </a:rPr>
              <a:t>v0</a:t>
            </a:r>
            <a:r>
              <a:rPr lang="en-US" dirty="0"/>
              <a:t>, the second is </a:t>
            </a:r>
            <a:r>
              <a:rPr lang="en-US" dirty="0">
                <a:solidFill>
                  <a:schemeClr val="accent2"/>
                </a:solidFill>
              </a:rPr>
              <a:t>v1</a:t>
            </a:r>
            <a:r>
              <a:rPr lang="en-US" dirty="0"/>
              <a:t> and so on…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order of the columns must be guaranteed for this to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4C9E-1B8A-BE4D-9A30-2AC206318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41ED8-D64D-5F4D-A98A-892311E2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287" y="1419225"/>
            <a:ext cx="5946234" cy="40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218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hisJoin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89037"/>
            <a:ext cx="12091564" cy="5414965"/>
          </a:xfrm>
        </p:spPr>
        <p:txBody>
          <a:bodyPr/>
          <a:lstStyle/>
          <a:p>
            <a:r>
              <a:rPr lang="en-US" dirty="0"/>
              <a:t>Takes a list of histories and joins them by timestamp (</a:t>
            </a:r>
            <a:r>
              <a:rPr lang="en-US" dirty="0" err="1">
                <a:solidFill>
                  <a:srgbClr val="00B050"/>
                </a:solidFill>
              </a:rPr>
              <a:t>ts</a:t>
            </a:r>
            <a:r>
              <a:rPr lang="en-US" dirty="0"/>
              <a:t>)</a:t>
            </a:r>
          </a:p>
          <a:p>
            <a:r>
              <a:rPr lang="en-US" dirty="0"/>
              <a:t>Note the </a:t>
            </a:r>
            <a:r>
              <a:rPr lang="en-US" dirty="0">
                <a:solidFill>
                  <a:srgbClr val="00B050"/>
                </a:solidFill>
              </a:rPr>
              <a:t>[]</a:t>
            </a:r>
            <a:r>
              <a:rPr lang="en-US" dirty="0"/>
              <a:t> – </a:t>
            </a:r>
            <a:r>
              <a:rPr lang="en-US" dirty="0" err="1">
                <a:solidFill>
                  <a:srgbClr val="00B050"/>
                </a:solidFill>
              </a:rPr>
              <a:t>hisJoin</a:t>
            </a:r>
            <a:r>
              <a:rPr lang="en-US" dirty="0">
                <a:solidFill>
                  <a:srgbClr val="00B050"/>
                </a:solidFill>
              </a:rPr>
              <a:t>()</a:t>
            </a:r>
            <a:r>
              <a:rPr lang="en-US" dirty="0"/>
              <a:t> takes a list of </a:t>
            </a:r>
            <a:r>
              <a:rPr lang="en-US" dirty="0" err="1">
                <a:solidFill>
                  <a:schemeClr val="accent2"/>
                </a:solidFill>
              </a:rPr>
              <a:t>HisGrids</a:t>
            </a:r>
            <a:endParaRPr lang="en-US" dirty="0"/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hisPeriodIntersection</a:t>
            </a:r>
            <a:r>
              <a:rPr lang="en-US" dirty="0">
                <a:solidFill>
                  <a:srgbClr val="00B050"/>
                </a:solidFill>
              </a:rPr>
              <a:t>([per1, per2])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([pt1, pt2], dates) </a:t>
            </a:r>
            <a:r>
              <a:rPr lang="en-US" dirty="0"/>
              <a:t>– Order of the list is preserved as </a:t>
            </a:r>
            <a:r>
              <a:rPr lang="en-US" dirty="0" err="1"/>
              <a:t>pt</a:t>
            </a:r>
            <a:r>
              <a:rPr lang="en-US" dirty="0"/>
              <a:t> will always be v0 and pt2 will always be v1,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hisJoin</a:t>
            </a:r>
            <a:r>
              <a:rPr lang="en-US" dirty="0">
                <a:solidFill>
                  <a:srgbClr val="00B050"/>
                </a:solidFill>
              </a:rPr>
              <a:t>([his1, his2])</a:t>
            </a:r>
            <a:r>
              <a:rPr lang="en-US" dirty="0"/>
              <a:t> – Order of the list is preserved as his1 will always be v0 and his2 will always be v1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0AB6-17FB-E74A-B6F5-2E5E17FA4E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2AF0C9-7C06-454F-B5F1-2A2DF5F859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0913" y="4237037"/>
            <a:ext cx="8991601" cy="2813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2573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Usage of Key Operators and Functions in Axon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55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says </a:t>
            </a:r>
            <a:r>
              <a:rPr lang="en-US" dirty="0" err="1">
                <a:solidFill>
                  <a:srgbClr val="00B050"/>
                </a:solidFill>
              </a:rPr>
              <a:t>keepCols</a:t>
            </a:r>
            <a:r>
              <a:rPr lang="en-US" dirty="0"/>
              <a:t> takes 2 arguments, but only 1 was provided</a:t>
            </a:r>
          </a:p>
          <a:p>
            <a:r>
              <a:rPr lang="en-US" dirty="0"/>
              <a:t>What does this error say?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 Attention to Number of and Type of Parameters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F762B-7524-D641-8E3D-81DB18B1A4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08349" y="3101496"/>
            <a:ext cx="3553863" cy="493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Read the top lines: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6A71A-298B-D744-8CCA-3407963D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7" y="3551237"/>
            <a:ext cx="9245600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A78A0-EC7B-7A49-8934-21A68D436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0687" y="5354637"/>
            <a:ext cx="9664700" cy="170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A7772A3-B99E-984F-B3AA-87954DD22FEC}"/>
              </a:ext>
            </a:extLst>
          </p:cNvPr>
          <p:cNvSpPr txBox="1"/>
          <p:nvPr/>
        </p:nvSpPr>
        <p:spPr>
          <a:xfrm>
            <a:off x="1309687" y="360323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E0207-B4E8-D542-A33E-1619CBAB41E4}"/>
              </a:ext>
            </a:extLst>
          </p:cNvPr>
          <p:cNvSpPr txBox="1"/>
          <p:nvPr/>
        </p:nvSpPr>
        <p:spPr>
          <a:xfrm>
            <a:off x="1303549" y="542455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29BC99-DE9D-A540-BCE4-616BB2F98AAF}"/>
              </a:ext>
            </a:extLst>
          </p:cNvPr>
          <p:cNvSpPr/>
          <p:nvPr/>
        </p:nvSpPr>
        <p:spPr bwMode="auto">
          <a:xfrm>
            <a:off x="2909887" y="4541837"/>
            <a:ext cx="3276600" cy="25689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9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</a:t>
            </a:r>
            <a:r>
              <a:rPr lang="en-US" u="sng" dirty="0"/>
              <a:t>if</a:t>
            </a:r>
            <a:r>
              <a:rPr lang="en-US" dirty="0"/>
              <a:t> statement part 1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4982155" cy="5414964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control flow</a:t>
            </a:r>
          </a:p>
          <a:p>
            <a:r>
              <a:rPr lang="en-US" dirty="0">
                <a:solidFill>
                  <a:srgbClr val="00B050"/>
                </a:solidFill>
              </a:rPr>
              <a:t>if (condition)</a:t>
            </a:r>
            <a:r>
              <a:rPr lang="en-US" dirty="0"/>
              <a:t> result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if (x==y) z=1</a:t>
            </a:r>
          </a:p>
          <a:p>
            <a:pPr lvl="1"/>
            <a:r>
              <a:rPr lang="en-US" dirty="0"/>
              <a:t>No end</a:t>
            </a:r>
          </a:p>
          <a:p>
            <a:r>
              <a:rPr lang="en-US" dirty="0">
                <a:solidFill>
                  <a:srgbClr val="00B050"/>
                </a:solidFill>
              </a:rPr>
              <a:t>else if</a:t>
            </a:r>
            <a:r>
              <a:rPr lang="en-US" dirty="0"/>
              <a:t> evaluates in order when </a:t>
            </a: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not met</a:t>
            </a:r>
          </a:p>
          <a:p>
            <a:r>
              <a:rPr lang="en-US" dirty="0">
                <a:solidFill>
                  <a:srgbClr val="00B050"/>
                </a:solidFill>
              </a:rPr>
              <a:t>else</a:t>
            </a:r>
            <a:r>
              <a:rPr lang="en-US" dirty="0"/>
              <a:t> happens when no other conditions met</a:t>
            </a:r>
          </a:p>
          <a:p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can be nested</a:t>
            </a:r>
          </a:p>
          <a:p>
            <a:r>
              <a:rPr lang="en-US" dirty="0"/>
              <a:t>Note that the condition evaluates as true or false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00B0D-DFA1-C940-80E2-3FD114B216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5487" y="1798637"/>
            <a:ext cx="7132321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0481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 </a:t>
            </a:r>
            <a:r>
              <a:rPr lang="en-US" u="sng" dirty="0"/>
              <a:t>if</a:t>
            </a:r>
            <a:r>
              <a:rPr lang="en-US" dirty="0"/>
              <a:t> statement part 2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can have multiple lines</a:t>
            </a:r>
          </a:p>
          <a:p>
            <a:pPr lvl="1"/>
            <a:r>
              <a:rPr lang="en-US" dirty="0"/>
              <a:t>The results are between a </a:t>
            </a:r>
            <a:r>
              <a:rPr lang="en-US" dirty="0">
                <a:solidFill>
                  <a:srgbClr val="00B050"/>
                </a:solidFill>
              </a:rPr>
              <a:t>do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end</a:t>
            </a:r>
            <a:endParaRPr lang="en-US" dirty="0"/>
          </a:p>
          <a:p>
            <a:pPr lvl="1"/>
            <a:r>
              <a:rPr lang="en-US" dirty="0"/>
              <a:t>Note that this function will also convert Haystack pre-2.0.5 compliant tags to 2.0.5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C0223-444E-0D46-ADF5-8CF47F42B7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0487" y="2903902"/>
            <a:ext cx="6400800" cy="38765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3484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loop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60437"/>
            <a:ext cx="12449755" cy="6096000"/>
          </a:xfrm>
        </p:spPr>
        <p:txBody>
          <a:bodyPr/>
          <a:lstStyle/>
          <a:p>
            <a:r>
              <a:rPr lang="en-US" sz="2400" dirty="0"/>
              <a:t>Sometimes iterations are needed, such as when using formulas or importing data: 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grid.each</a:t>
            </a:r>
            <a:r>
              <a:rPr lang="en-US" sz="2400" dirty="0">
                <a:solidFill>
                  <a:srgbClr val="00B050"/>
                </a:solidFill>
              </a:rPr>
              <a:t> row =&gt; do … end</a:t>
            </a:r>
          </a:p>
          <a:p>
            <a:pPr lvl="1"/>
            <a:r>
              <a:rPr lang="en-US" sz="2000" dirty="0"/>
              <a:t>For each thing, do something</a:t>
            </a:r>
          </a:p>
          <a:p>
            <a:r>
              <a:rPr lang="en-US" sz="2400" dirty="0" err="1">
                <a:solidFill>
                  <a:srgbClr val="00B050"/>
                </a:solidFill>
              </a:rPr>
              <a:t>grid.map</a:t>
            </a:r>
            <a:r>
              <a:rPr lang="en-US" sz="2400" dirty="0">
                <a:solidFill>
                  <a:srgbClr val="00B050"/>
                </a:solidFill>
              </a:rPr>
              <a:t> row =&gt; do {} end </a:t>
            </a:r>
          </a:p>
          <a:p>
            <a:pPr lvl="1"/>
            <a:r>
              <a:rPr lang="en-US" sz="2000" dirty="0"/>
              <a:t>For each </a:t>
            </a:r>
            <a:r>
              <a:rPr lang="en-US" sz="2000" dirty="0" err="1"/>
              <a:t>dict</a:t>
            </a:r>
            <a:r>
              <a:rPr lang="en-US" sz="2000" dirty="0"/>
              <a:t> in my grid, return a new </a:t>
            </a:r>
            <a:r>
              <a:rPr lang="en-US" sz="2000" dirty="0" err="1"/>
              <a:t>dict</a:t>
            </a:r>
            <a:r>
              <a:rPr lang="en-US" sz="2000" dirty="0"/>
              <a:t> that looks some way.</a:t>
            </a:r>
          </a:p>
          <a:p>
            <a:pPr lvl="1"/>
            <a:r>
              <a:rPr lang="en-US" sz="2000" dirty="0"/>
              <a:t>Replaces each()..</a:t>
            </a:r>
            <a:r>
              <a:rPr lang="en-US" sz="2000" dirty="0" err="1"/>
              <a:t>addRow</a:t>
            </a:r>
            <a:r>
              <a:rPr lang="en-US" sz="2000" dirty="0"/>
              <a:t>() syntax – way more efficient</a:t>
            </a:r>
          </a:p>
          <a:p>
            <a:pPr lvl="1"/>
            <a:r>
              <a:rPr lang="en-US" sz="2000" dirty="0"/>
              <a:t>Must return a </a:t>
            </a:r>
            <a:r>
              <a:rPr lang="en-US" sz="2000" dirty="0" err="1"/>
              <a:t>dict</a:t>
            </a:r>
            <a:r>
              <a:rPr lang="en-US" sz="2000" dirty="0"/>
              <a:t> as stated</a:t>
            </a:r>
          </a:p>
          <a:p>
            <a:r>
              <a:rPr lang="en-US" sz="2400" dirty="0"/>
              <a:t>Accumulators</a:t>
            </a:r>
          </a:p>
          <a:p>
            <a:pPr lvl="1"/>
            <a:r>
              <a:rPr lang="en-US" sz="2000" dirty="0" err="1"/>
              <a:t>acc</a:t>
            </a:r>
            <a:r>
              <a:rPr lang="en-US" sz="2000" dirty="0"/>
              <a:t>: 0; </a:t>
            </a:r>
            <a:r>
              <a:rPr lang="en-US" sz="2000" dirty="0" err="1"/>
              <a:t>acc</a:t>
            </a:r>
            <a:r>
              <a:rPr lang="en-US" sz="2000" dirty="0"/>
              <a:t> = </a:t>
            </a:r>
            <a:r>
              <a:rPr lang="en-US" sz="2000" dirty="0" err="1"/>
              <a:t>acc</a:t>
            </a:r>
            <a:r>
              <a:rPr lang="en-US" sz="2000" dirty="0"/>
              <a:t> + 1</a:t>
            </a:r>
          </a:p>
          <a:p>
            <a:pPr lvl="1"/>
            <a:r>
              <a:rPr lang="en-US" sz="2000" dirty="0"/>
              <a:t>Used for very special cases</a:t>
            </a:r>
          </a:p>
          <a:p>
            <a:pPr lvl="2"/>
            <a:r>
              <a:rPr lang="en-US" sz="2000" dirty="0"/>
              <a:t>Tracking an aggregate number: </a:t>
            </a:r>
          </a:p>
          <a:p>
            <a:pPr lvl="3"/>
            <a:r>
              <a:rPr lang="en-US" sz="1800" dirty="0"/>
              <a:t>Sum</a:t>
            </a:r>
          </a:p>
          <a:p>
            <a:pPr lvl="3"/>
            <a:r>
              <a:rPr lang="en-US" sz="1800" dirty="0"/>
              <a:t>Average</a:t>
            </a:r>
          </a:p>
          <a:p>
            <a:pPr lvl="3"/>
            <a:r>
              <a:rPr lang="en-US" sz="1800" dirty="0"/>
              <a:t>Count</a:t>
            </a:r>
          </a:p>
          <a:p>
            <a:pPr marL="1371600" lvl="3" indent="0">
              <a:buNone/>
            </a:pPr>
            <a:endParaRPr lang="en-US" sz="1800" dirty="0"/>
          </a:p>
          <a:p>
            <a:pPr marL="1371600" lvl="3" indent="0">
              <a:buNone/>
            </a:pPr>
            <a:endParaRPr lang="en-US" sz="1800" dirty="0"/>
          </a:p>
          <a:p>
            <a:r>
              <a:rPr lang="en-US" sz="2400" dirty="0"/>
              <a:t>Variable name (row) does not matter.  Note the loop in the declaration.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ACE35-2845-7547-B6E7-F32835D4D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34487" y="285657"/>
            <a:ext cx="4023238" cy="61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79E0"/>
                </a:solidFill>
              </a:rPr>
              <a:t>Note: Be careful using loops as they consume lots of processing resources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18"/>
          <a:stretch/>
        </p:blipFill>
        <p:spPr>
          <a:xfrm>
            <a:off x="7439610" y="3398837"/>
            <a:ext cx="5322886" cy="30163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D2FFC-3527-DC4C-A7E1-213A578DD66C}"/>
              </a:ext>
            </a:extLst>
          </p:cNvPr>
          <p:cNvSpPr txBox="1"/>
          <p:nvPr/>
        </p:nvSpPr>
        <p:spPr>
          <a:xfrm>
            <a:off x="9691687" y="2704750"/>
            <a:ext cx="304800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557E0"/>
                </a:solidFill>
              </a:rPr>
              <a:t>Use map() for many imports and calculations in rules</a:t>
            </a:r>
          </a:p>
        </p:txBody>
      </p:sp>
    </p:spTree>
    <p:extLst>
      <p:ext uri="{BB962C8B-B14F-4D97-AF65-F5344CB8AC3E}">
        <p14:creationId xmlns:p14="http://schemas.microsoft.com/office/powerpoint/2010/main" val="2075482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Using the Trap Operator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2652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/>
              <a:t>Accessing the value of a tag on a </a:t>
            </a:r>
            <a:r>
              <a:rPr lang="en-US" dirty="0">
                <a:solidFill>
                  <a:schemeClr val="accent2"/>
                </a:solidFill>
              </a:rPr>
              <a:t>record</a:t>
            </a:r>
            <a:endParaRPr lang="en-US" sz="2400" dirty="0"/>
          </a:p>
          <a:p>
            <a:pPr lvl="1">
              <a:buFont typeface="Arial"/>
              <a:buChar char="•"/>
            </a:pPr>
            <a:r>
              <a:rPr lang="en-US" sz="2400" dirty="0"/>
              <a:t>The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Trap </a:t>
            </a:r>
            <a:r>
              <a:rPr lang="en-US" dirty="0"/>
              <a:t>Operator </a:t>
            </a:r>
            <a:r>
              <a:rPr lang="en-US" dirty="0">
                <a:solidFill>
                  <a:srgbClr val="00B050"/>
                </a:solidFill>
              </a:rPr>
              <a:t>-&gt; </a:t>
            </a:r>
            <a:r>
              <a:rPr lang="en-US" dirty="0"/>
              <a:t>only works on a 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Dict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2"/>
                </a:solidFill>
              </a:rPr>
              <a:t>Trap</a:t>
            </a:r>
            <a:r>
              <a:rPr lang="en-US" sz="2400" dirty="0"/>
              <a:t> Operator </a:t>
            </a:r>
            <a:r>
              <a:rPr lang="en-US" sz="2400" dirty="0">
                <a:solidFill>
                  <a:srgbClr val="00B050"/>
                </a:solidFill>
              </a:rPr>
              <a:t>-&gt;</a:t>
            </a:r>
            <a:r>
              <a:rPr lang="en-US" sz="2400" dirty="0"/>
              <a:t> is used on virtually all rules</a:t>
            </a:r>
          </a:p>
          <a:p>
            <a:pPr>
              <a:buFont typeface="Arial"/>
              <a:buChar char="•"/>
            </a:pPr>
            <a:r>
              <a:rPr lang="en-US" dirty="0"/>
              <a:t>Records store information in the form of tags</a:t>
            </a:r>
          </a:p>
          <a:p>
            <a:pPr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Trap</a:t>
            </a:r>
            <a:r>
              <a:rPr lang="en-US" dirty="0"/>
              <a:t> Operator is how we retrieve that data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</a:rPr>
              <a:t>{dis: “Building 1”} -&gt; dis == “Building 1”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</a:rPr>
              <a:t>read(site and </a:t>
            </a:r>
            <a:r>
              <a:rPr lang="en-US" dirty="0" err="1">
                <a:solidFill>
                  <a:srgbClr val="00B050"/>
                </a:solidFill>
              </a:rPr>
              <a:t>tz</a:t>
            </a:r>
            <a:r>
              <a:rPr lang="en-US" dirty="0">
                <a:solidFill>
                  <a:srgbClr val="00B050"/>
                </a:solidFill>
              </a:rPr>
              <a:t> == “</a:t>
            </a:r>
            <a:r>
              <a:rPr lang="en-US" dirty="0" err="1">
                <a:solidFill>
                  <a:srgbClr val="00B050"/>
                </a:solidFill>
              </a:rPr>
              <a:t>New_York</a:t>
            </a:r>
            <a:r>
              <a:rPr lang="en-US" dirty="0">
                <a:solidFill>
                  <a:srgbClr val="00B050"/>
                </a:solidFill>
              </a:rPr>
              <a:t>”)-&gt;</a:t>
            </a:r>
            <a:r>
              <a:rPr lang="en-US" dirty="0" err="1">
                <a:solidFill>
                  <a:srgbClr val="00B050"/>
                </a:solidFill>
              </a:rPr>
              <a:t>tz</a:t>
            </a:r>
            <a:r>
              <a:rPr lang="en-US" dirty="0">
                <a:solidFill>
                  <a:srgbClr val="00B050"/>
                </a:solidFill>
              </a:rPr>
              <a:t> == “</a:t>
            </a:r>
            <a:r>
              <a:rPr lang="en-US" dirty="0" err="1">
                <a:solidFill>
                  <a:srgbClr val="00B050"/>
                </a:solidFill>
              </a:rPr>
              <a:t>New_York</a:t>
            </a:r>
            <a:r>
              <a:rPr lang="en-US" dirty="0">
                <a:solidFill>
                  <a:srgbClr val="00B050"/>
                </a:solidFill>
              </a:rPr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C169C-5DF0-6246-876E-EA3189B1E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0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the value of the </a:t>
            </a:r>
            <a:r>
              <a:rPr lang="en-US" dirty="0">
                <a:solidFill>
                  <a:srgbClr val="00B050"/>
                </a:solidFill>
              </a:rPr>
              <a:t>area</a:t>
            </a:r>
            <a:r>
              <a:rPr lang="en-US" dirty="0"/>
              <a:t> tag on a </a:t>
            </a:r>
            <a:r>
              <a:rPr lang="en-US" dirty="0">
                <a:solidFill>
                  <a:srgbClr val="00B050"/>
                </a:solidFill>
              </a:rPr>
              <a:t>site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record</a:t>
            </a:r>
            <a:endParaRPr lang="en-US" dirty="0"/>
          </a:p>
          <a:p>
            <a:r>
              <a:rPr lang="en-US" dirty="0"/>
              <a:t>Error when trying to access the value of a tag that does not exist on the record</a:t>
            </a:r>
          </a:p>
          <a:p>
            <a:r>
              <a:rPr lang="en-US" dirty="0"/>
              <a:t>Equivalent of simultaneous SQL Left Join and Where filter; also called filtering on a foreign record or filtering on a record in another table (</a:t>
            </a:r>
            <a:r>
              <a:rPr lang="en-US" dirty="0" err="1"/>
              <a:t>SkySpark</a:t>
            </a:r>
            <a:r>
              <a:rPr lang="en-US" dirty="0"/>
              <a:t> does not use tables)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Trap Operator part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AC09E-1114-364D-8D6A-96AC18824A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2486E-5B06-4045-8F4E-5DAE4EFB48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87" y="4770437"/>
            <a:ext cx="1803400" cy="15602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CB291-E358-6A46-B0E8-534003AA3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5087" y="4770437"/>
            <a:ext cx="2819400" cy="15602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B0B12-88E7-6041-92D1-BFA6F4EEC7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8418" y="4324132"/>
            <a:ext cx="7875512" cy="21227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804740C-84AA-2B48-9758-A140A1F194E3}"/>
              </a:ext>
            </a:extLst>
          </p:cNvPr>
          <p:cNvSpPr txBox="1"/>
          <p:nvPr/>
        </p:nvSpPr>
        <p:spPr>
          <a:xfrm>
            <a:off x="388941" y="432413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7D0D99-BC34-6649-9B41-C35D035E1ED2}"/>
              </a:ext>
            </a:extLst>
          </p:cNvPr>
          <p:cNvSpPr txBox="1"/>
          <p:nvPr/>
        </p:nvSpPr>
        <p:spPr>
          <a:xfrm>
            <a:off x="2288418" y="391137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4405E5-DF96-D741-88E9-1499FF394DA6}"/>
              </a:ext>
            </a:extLst>
          </p:cNvPr>
          <p:cNvSpPr txBox="1"/>
          <p:nvPr/>
        </p:nvSpPr>
        <p:spPr>
          <a:xfrm>
            <a:off x="10248900" y="4361450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89058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symbols </a:t>
            </a:r>
            <a:r>
              <a:rPr lang="en-US" sz="2400" dirty="0">
                <a:solidFill>
                  <a:srgbClr val="00B050"/>
                </a:solidFill>
              </a:rPr>
              <a:t>[]</a:t>
            </a:r>
            <a:r>
              <a:rPr lang="en-US" sz="2400" dirty="0"/>
              <a:t> are called </a:t>
            </a:r>
            <a:r>
              <a:rPr lang="en-US" sz="2400" dirty="0">
                <a:solidFill>
                  <a:schemeClr val="accent2"/>
                </a:solidFill>
              </a:rPr>
              <a:t>get </a:t>
            </a:r>
            <a:r>
              <a:rPr lang="en-US" sz="2400" dirty="0"/>
              <a:t>and require the tag name to be in quotes while </a:t>
            </a:r>
            <a:r>
              <a:rPr lang="en-US" sz="2400" dirty="0">
                <a:solidFill>
                  <a:srgbClr val="00B050"/>
                </a:solidFill>
              </a:rPr>
              <a:t>-&gt;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trap</a:t>
            </a:r>
            <a:r>
              <a:rPr lang="en-US" sz="2400" dirty="0"/>
              <a:t>) does not</a:t>
            </a:r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00B050"/>
                </a:solidFill>
              </a:rPr>
              <a:t>[]</a:t>
            </a:r>
            <a:r>
              <a:rPr lang="en-US" sz="2400" dirty="0"/>
              <a:t> (</a:t>
            </a:r>
            <a:r>
              <a:rPr lang="en-US" sz="2400" dirty="0">
                <a:solidFill>
                  <a:schemeClr val="accent2"/>
                </a:solidFill>
              </a:rPr>
              <a:t>get</a:t>
            </a:r>
            <a:r>
              <a:rPr lang="en-US" sz="2400" dirty="0"/>
              <a:t>) operator will return null rather than error if the tag does not exist on the record</a:t>
            </a:r>
          </a:p>
          <a:p>
            <a:r>
              <a:rPr lang="en-US" sz="2400" dirty="0"/>
              <a:t>Note the </a:t>
            </a:r>
            <a:r>
              <a:rPr lang="en-US" sz="2400" dirty="0">
                <a:solidFill>
                  <a:schemeClr val="accent2"/>
                </a:solidFill>
              </a:rPr>
              <a:t>v0 </a:t>
            </a:r>
            <a:r>
              <a:rPr lang="en-US" sz="2400" dirty="0"/>
              <a:t>and </a:t>
            </a:r>
            <a:r>
              <a:rPr lang="en-US" sz="2400" dirty="0">
                <a:solidFill>
                  <a:schemeClr val="accent2"/>
                </a:solidFill>
              </a:rPr>
              <a:t>v1</a:t>
            </a:r>
            <a:r>
              <a:rPr lang="en-US" sz="2400" dirty="0"/>
              <a:t> we discussed earlier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Using the Get Operator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2E20E-68C8-B246-BF6D-A784302ED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D2F750-AE27-4846-B142-74E4FE2F4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6381" y="3415082"/>
            <a:ext cx="4169101" cy="1859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904B1C-2E95-714A-84BE-9762D9AE93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8733" y="3246437"/>
            <a:ext cx="2795529" cy="22776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8F035F-D058-4343-8C47-F2027ADC1A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7719" y="5151437"/>
            <a:ext cx="9601200" cy="185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63478-78B4-664D-84D1-915083AD7620}"/>
              </a:ext>
            </a:extLst>
          </p:cNvPr>
          <p:cNvSpPr txBox="1"/>
          <p:nvPr/>
        </p:nvSpPr>
        <p:spPr>
          <a:xfrm>
            <a:off x="1309687" y="342627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3CF61-5485-E648-803D-77474C6BE4E8}"/>
              </a:ext>
            </a:extLst>
          </p:cNvPr>
          <p:cNvSpPr txBox="1"/>
          <p:nvPr/>
        </p:nvSpPr>
        <p:spPr>
          <a:xfrm>
            <a:off x="7067335" y="345657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83BEF5-3D77-274D-97A7-760C68DEEA06}"/>
              </a:ext>
            </a:extLst>
          </p:cNvPr>
          <p:cNvSpPr txBox="1"/>
          <p:nvPr/>
        </p:nvSpPr>
        <p:spPr>
          <a:xfrm>
            <a:off x="2546719" y="578669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29484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 of how to change the Heap Setting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88ACE-BCEB-A64F-9D61-1AF00AB8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SkySpark</a:t>
            </a:r>
            <a:r>
              <a:rPr lang="en-US" dirty="0"/>
              <a:t> defaults to use approximately 25% of system memory</a:t>
            </a:r>
          </a:p>
          <a:p>
            <a:r>
              <a:rPr lang="en-US" dirty="0"/>
              <a:t>This allocation is called heap</a:t>
            </a:r>
          </a:p>
          <a:p>
            <a:r>
              <a:rPr lang="en-US" dirty="0"/>
              <a:t>Changing heap size: </a:t>
            </a:r>
            <a:r>
              <a:rPr lang="en-US" dirty="0">
                <a:solidFill>
                  <a:schemeClr val="accent2"/>
                </a:solidFill>
              </a:rPr>
              <a:t>[SkySpark Root Dir]\</a:t>
            </a:r>
            <a:r>
              <a:rPr lang="en-US" dirty="0" err="1">
                <a:solidFill>
                  <a:schemeClr val="accent2"/>
                </a:solidFill>
              </a:rPr>
              <a:t>etc</a:t>
            </a:r>
            <a:r>
              <a:rPr lang="en-US" dirty="0">
                <a:solidFill>
                  <a:schemeClr val="accent2"/>
                </a:solidFill>
              </a:rPr>
              <a:t>\sys\</a:t>
            </a:r>
            <a:r>
              <a:rPr lang="en-US" dirty="0" err="1">
                <a:solidFill>
                  <a:schemeClr val="accent2"/>
                </a:solidFill>
              </a:rPr>
              <a:t>config.props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Look for: </a:t>
            </a:r>
            <a:r>
              <a:rPr lang="en-US" dirty="0">
                <a:solidFill>
                  <a:srgbClr val="00B050"/>
                </a:solidFill>
              </a:rPr>
              <a:t>// </a:t>
            </a:r>
            <a:r>
              <a:rPr lang="en-US" sz="2000" kern="1200" dirty="0" err="1">
                <a:solidFill>
                  <a:srgbClr val="00B05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java.options</a:t>
            </a:r>
            <a:r>
              <a:rPr lang="en-US" sz="2000" kern="1200" dirty="0">
                <a:solidFill>
                  <a:srgbClr val="00B050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=-Xmx512M</a:t>
            </a:r>
            <a:r>
              <a:rPr lang="en-US" dirty="0"/>
              <a:t> (use Notepad++ or Vim)</a:t>
            </a:r>
          </a:p>
          <a:p>
            <a:pPr lvl="1"/>
            <a:r>
              <a:rPr lang="en-US" dirty="0"/>
              <a:t>Remove the </a:t>
            </a:r>
            <a:r>
              <a:rPr lang="en-US" dirty="0">
                <a:solidFill>
                  <a:srgbClr val="00B050"/>
                </a:solidFill>
              </a:rPr>
              <a:t>//</a:t>
            </a:r>
            <a:r>
              <a:rPr lang="en-US" dirty="0"/>
              <a:t> to take away the default and use the stated value</a:t>
            </a:r>
          </a:p>
          <a:p>
            <a:r>
              <a:rPr lang="en-US" dirty="0" err="1"/>
              <a:t>SkySpark</a:t>
            </a:r>
            <a:r>
              <a:rPr lang="en-US" dirty="0"/>
              <a:t> will not load if set too high, but simply set lower and try again</a:t>
            </a:r>
          </a:p>
          <a:p>
            <a:endParaRPr lang="en-US" dirty="0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6EE41-A3DE-0046-9181-9112743BE3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34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Positional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Use the index operator </a:t>
            </a:r>
            <a:r>
              <a:rPr lang="en-US" sz="2400" dirty="0">
                <a:solidFill>
                  <a:srgbClr val="00B050"/>
                </a:solidFill>
              </a:rPr>
              <a:t>[]</a:t>
            </a:r>
            <a:r>
              <a:rPr lang="en-US" sz="2400" dirty="0"/>
              <a:t> to access a single value or range of values from a collection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chemeClr val="accent2"/>
                </a:solidFill>
              </a:rPr>
              <a:t>Str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2"/>
                </a:solidFill>
              </a:rPr>
              <a:t>List</a:t>
            </a:r>
            <a:r>
              <a:rPr lang="en-US" sz="2400" dirty="0"/>
              <a:t>, and </a:t>
            </a:r>
            <a:r>
              <a:rPr lang="en-US" sz="2400" dirty="0">
                <a:solidFill>
                  <a:schemeClr val="accent2"/>
                </a:solidFill>
              </a:rPr>
              <a:t>Grid </a:t>
            </a:r>
            <a:r>
              <a:rPr lang="en-US" sz="2400" dirty="0"/>
              <a:t>datatypes allow for indexing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Indices are zero-based and -1 references the 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Error when out of bounds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1175-BB77-E146-B056-96576D7C9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B452B-6CCE-3548-A294-94ECC9178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801" y="4389437"/>
            <a:ext cx="3738232" cy="25746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CEDAC-DA6E-DE41-AC59-2C173034A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1487" y="4398924"/>
            <a:ext cx="4564067" cy="2581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C1CA8-B008-2344-9B61-63B6BDD33B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8287" y="1842039"/>
            <a:ext cx="4043341" cy="51024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77072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Using Trap and Get Operators with 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6435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/>
              <a:t>Since [0..-1] is everything, [1..-2] cuts out first and last – useful for files</a:t>
            </a:r>
          </a:p>
          <a:p>
            <a:pPr>
              <a:buFont typeface="Arial"/>
              <a:buChar char="•"/>
            </a:pPr>
            <a:r>
              <a:rPr lang="en-US" sz="2200" dirty="0"/>
              <a:t>Can use 2 </a:t>
            </a:r>
            <a:r>
              <a:rPr lang="en-US" sz="2400" dirty="0">
                <a:solidFill>
                  <a:schemeClr val="accent2"/>
                </a:solidFill>
              </a:rPr>
              <a:t>gets</a:t>
            </a:r>
            <a:r>
              <a:rPr lang="en-US" sz="2200" dirty="0"/>
              <a:t> or a </a:t>
            </a:r>
            <a:r>
              <a:rPr lang="en-US" sz="2400" dirty="0">
                <a:solidFill>
                  <a:schemeClr val="accent2"/>
                </a:solidFill>
              </a:rPr>
              <a:t>get</a:t>
            </a:r>
            <a:r>
              <a:rPr lang="en-US" sz="2200" dirty="0"/>
              <a:t> and a </a:t>
            </a:r>
            <a:r>
              <a:rPr lang="en-US" sz="2400" dirty="0">
                <a:solidFill>
                  <a:schemeClr val="accent2"/>
                </a:solidFill>
              </a:rPr>
              <a:t>trap</a:t>
            </a:r>
            <a:r>
              <a:rPr lang="en-US" sz="2200" dirty="0"/>
              <a:t> to denote a record and tag simultaneously (functional programming)</a:t>
            </a:r>
          </a:p>
          <a:p>
            <a:pPr>
              <a:buFont typeface="Arial"/>
              <a:buChar char="•"/>
            </a:pPr>
            <a:r>
              <a:rPr lang="en-US" sz="2200" dirty="0"/>
              <a:t>Note how functional programming allows the output of one function to be the input of the next function</a:t>
            </a:r>
          </a:p>
          <a:p>
            <a:pPr>
              <a:buFont typeface="Arial"/>
              <a:buChar char="•"/>
            </a:pPr>
            <a:r>
              <a:rPr lang="en-US" sz="2200" dirty="0"/>
              <a:t>Try </a:t>
            </a:r>
            <a:r>
              <a:rPr lang="en-US" sz="2200" dirty="0" err="1">
                <a:solidFill>
                  <a:srgbClr val="00B050"/>
                </a:solidFill>
              </a:rPr>
              <a:t>readAll</a:t>
            </a:r>
            <a:r>
              <a:rPr lang="en-US" sz="2200" dirty="0">
                <a:solidFill>
                  <a:srgbClr val="00B050"/>
                </a:solidFill>
              </a:rPr>
              <a:t>(point).</a:t>
            </a:r>
            <a:r>
              <a:rPr lang="en-US" sz="2200" dirty="0" err="1">
                <a:solidFill>
                  <a:srgbClr val="00B050"/>
                </a:solidFill>
              </a:rPr>
              <a:t>getSafe</a:t>
            </a:r>
            <a:r>
              <a:rPr lang="en-US" sz="2200" dirty="0">
                <a:solidFill>
                  <a:srgbClr val="00B050"/>
                </a:solidFill>
              </a:rPr>
              <a:t>(0..999)</a:t>
            </a:r>
            <a:r>
              <a:rPr lang="en-US" sz="2200" dirty="0"/>
              <a:t>  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It does not error when the index is out of bounds</a:t>
            </a:r>
          </a:p>
          <a:p>
            <a:pPr lvl="1">
              <a:buFont typeface="Arial"/>
              <a:buChar char="•"/>
            </a:pPr>
            <a:r>
              <a:rPr lang="en-US" sz="1800" dirty="0"/>
              <a:t>Like TOP or LIMIT in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CAFD6-9EA8-6E4A-8FEC-F1D6569324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94AC76-D433-4C4C-8FA3-E948E3FB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4487" y="4313813"/>
            <a:ext cx="4343400" cy="2607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EBFFE4-736B-DC4F-92BB-67137D9EB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6687" y="4317584"/>
            <a:ext cx="4032254" cy="26269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4307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Lambdas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63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Lambda?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Lambdas</a:t>
            </a:r>
            <a:r>
              <a:rPr lang="en-US" dirty="0"/>
              <a:t> are anonymous (unnamed) functions within other functions</a:t>
            </a:r>
          </a:p>
          <a:p>
            <a:r>
              <a:rPr lang="en-US" dirty="0"/>
              <a:t>SkySpark uses </a:t>
            </a:r>
            <a:r>
              <a:rPr lang="en-US" dirty="0">
                <a:solidFill>
                  <a:schemeClr val="accent2"/>
                </a:solidFill>
              </a:rPr>
              <a:t>Lambdas</a:t>
            </a:r>
            <a:r>
              <a:rPr lang="en-US" dirty="0"/>
              <a:t>, denoted by </a:t>
            </a:r>
            <a:r>
              <a:rPr lang="en-US" dirty="0">
                <a:solidFill>
                  <a:srgbClr val="00B050"/>
                </a:solidFill>
              </a:rPr>
              <a:t>=&gt;</a:t>
            </a:r>
            <a:r>
              <a:rPr lang="en-US" dirty="0"/>
              <a:t>, to concisely express data filtering or data transformation functions</a:t>
            </a:r>
          </a:p>
          <a:p>
            <a:pPr lvl="1"/>
            <a:r>
              <a:rPr lang="en-US" dirty="0"/>
              <a:t>Generally, a function with </a:t>
            </a:r>
            <a:r>
              <a:rPr lang="en-US" dirty="0">
                <a:solidFill>
                  <a:schemeClr val="accent2"/>
                </a:solidFill>
              </a:rPr>
              <a:t>Find</a:t>
            </a:r>
            <a:r>
              <a:rPr lang="en-US" dirty="0"/>
              <a:t> in the name means filter and a function with </a:t>
            </a:r>
            <a:r>
              <a:rPr lang="en-US" dirty="0">
                <a:solidFill>
                  <a:schemeClr val="accent2"/>
                </a:solidFill>
              </a:rPr>
              <a:t>Map</a:t>
            </a:r>
            <a:r>
              <a:rPr lang="en-US" dirty="0"/>
              <a:t> in the name means transform</a:t>
            </a:r>
          </a:p>
          <a:p>
            <a:r>
              <a:rPr lang="en-US" dirty="0"/>
              <a:t>In SkySpark, </a:t>
            </a:r>
            <a:r>
              <a:rPr lang="en-US" dirty="0">
                <a:solidFill>
                  <a:schemeClr val="accent2"/>
                </a:solidFill>
              </a:rPr>
              <a:t>Lambdas</a:t>
            </a:r>
            <a:r>
              <a:rPr lang="en-US" dirty="0"/>
              <a:t> are technically </a:t>
            </a:r>
            <a:r>
              <a:rPr lang="en-US" dirty="0">
                <a:solidFill>
                  <a:schemeClr val="accent2"/>
                </a:solidFill>
              </a:rPr>
              <a:t>Closures</a:t>
            </a:r>
            <a:r>
              <a:rPr lang="en-US" dirty="0"/>
              <a:t> because they enclose the scope of where they are defined</a:t>
            </a:r>
          </a:p>
          <a:p>
            <a:r>
              <a:rPr lang="en-US" dirty="0"/>
              <a:t>The name of the variable does not matter as long as the left and right sides are consistent, but as a best practice choose something that won’t get confused with an existing variable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917C6-26BB-264D-9ADB-929C93BA1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6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using a lambda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of it as saying, </a:t>
            </a:r>
            <a:r>
              <a:rPr lang="en-US" u="sng" dirty="0"/>
              <a:t>variable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=&gt;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goes to</a:t>
            </a:r>
            <a:r>
              <a:rPr lang="en-US" dirty="0"/>
              <a:t> or </a:t>
            </a:r>
            <a:r>
              <a:rPr lang="en-US" dirty="0">
                <a:solidFill>
                  <a:schemeClr val="accent2"/>
                </a:solidFill>
              </a:rPr>
              <a:t>where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hisFindPeriods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u="sng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 =&gt; x == false)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.map </a:t>
            </a:r>
            <a:r>
              <a:rPr lang="en-US" u="sng" dirty="0">
                <a:solidFill>
                  <a:srgbClr val="00B050"/>
                </a:solidFill>
              </a:rPr>
              <a:t>row</a:t>
            </a:r>
            <a:r>
              <a:rPr lang="en-US" dirty="0">
                <a:solidFill>
                  <a:srgbClr val="00B050"/>
                </a:solidFill>
              </a:rPr>
              <a:t> =&gt; do {</a:t>
            </a:r>
            <a:r>
              <a:rPr lang="en-US" dirty="0" err="1">
                <a:solidFill>
                  <a:srgbClr val="00B050"/>
                </a:solidFill>
              </a:rPr>
              <a:t>geoCity</a:t>
            </a:r>
            <a:r>
              <a:rPr lang="en-US" dirty="0">
                <a:solidFill>
                  <a:srgbClr val="00B050"/>
                </a:solidFill>
              </a:rPr>
              <a:t>: row-&gt;city, </a:t>
            </a:r>
            <a:r>
              <a:rPr lang="en-US" dirty="0" err="1">
                <a:solidFill>
                  <a:srgbClr val="00B050"/>
                </a:solidFill>
              </a:rPr>
              <a:t>geoState</a:t>
            </a:r>
            <a:r>
              <a:rPr lang="en-US" dirty="0">
                <a:solidFill>
                  <a:srgbClr val="00B050"/>
                </a:solidFill>
              </a:rPr>
              <a:t>: row-&gt;state} end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hisMap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u="sng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 =&gt; if (x == 1) true else false)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&lt;List&gt;</a:t>
            </a:r>
            <a:r>
              <a:rPr lang="en-US" dirty="0">
                <a:solidFill>
                  <a:srgbClr val="00B050"/>
                </a:solidFill>
              </a:rPr>
              <a:t>.any(</a:t>
            </a:r>
            <a:r>
              <a:rPr lang="en-US" u="sng" dirty="0" err="1">
                <a:solidFill>
                  <a:srgbClr val="00B050"/>
                </a:solidFill>
              </a:rPr>
              <a:t>val</a:t>
            </a:r>
            <a:r>
              <a:rPr lang="en-US" dirty="0">
                <a:solidFill>
                  <a:srgbClr val="00B050"/>
                </a:solidFill>
              </a:rPr>
              <a:t> =&gt; </a:t>
            </a:r>
            <a:r>
              <a:rPr lang="en-US" dirty="0" err="1">
                <a:solidFill>
                  <a:srgbClr val="00B050"/>
                </a:solidFill>
              </a:rPr>
              <a:t>val.isOdd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&lt;List&gt;</a:t>
            </a:r>
            <a:r>
              <a:rPr lang="en-US" dirty="0">
                <a:solidFill>
                  <a:srgbClr val="00B050"/>
                </a:solidFill>
              </a:rPr>
              <a:t>.all(</a:t>
            </a:r>
            <a:r>
              <a:rPr lang="en-US" u="sng" dirty="0" err="1">
                <a:solidFill>
                  <a:srgbClr val="00B050"/>
                </a:solidFill>
              </a:rPr>
              <a:t>val</a:t>
            </a:r>
            <a:r>
              <a:rPr lang="en-US" dirty="0">
                <a:solidFill>
                  <a:srgbClr val="00B050"/>
                </a:solidFill>
              </a:rPr>
              <a:t> =&gt; </a:t>
            </a:r>
            <a:r>
              <a:rPr lang="en-US" dirty="0" err="1">
                <a:solidFill>
                  <a:srgbClr val="00B050"/>
                </a:solidFill>
              </a:rPr>
              <a:t>val.isOdd</a:t>
            </a:r>
            <a:r>
              <a:rPr lang="en-US" dirty="0">
                <a:solidFill>
                  <a:srgbClr val="00B05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.each </a:t>
            </a:r>
            <a:r>
              <a:rPr lang="en-US" u="sng" dirty="0">
                <a:solidFill>
                  <a:srgbClr val="00B050"/>
                </a:solidFill>
              </a:rPr>
              <a:t>row</a:t>
            </a:r>
            <a:r>
              <a:rPr lang="en-US" dirty="0">
                <a:solidFill>
                  <a:srgbClr val="00B050"/>
                </a:solidFill>
              </a:rPr>
              <a:t> =&gt; do … end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.find(</a:t>
            </a:r>
            <a:r>
              <a:rPr lang="en-US" u="sng" dirty="0">
                <a:solidFill>
                  <a:srgbClr val="00B050"/>
                </a:solidFill>
              </a:rPr>
              <a:t>row</a:t>
            </a:r>
            <a:r>
              <a:rPr lang="en-US" dirty="0">
                <a:solidFill>
                  <a:srgbClr val="00B050"/>
                </a:solidFill>
              </a:rPr>
              <a:t> =&gt; row -&gt; area &gt; 10000)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findAll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u="sng" dirty="0">
                <a:solidFill>
                  <a:srgbClr val="00B050"/>
                </a:solidFill>
              </a:rPr>
              <a:t>row</a:t>
            </a:r>
            <a:r>
              <a:rPr lang="en-US" dirty="0">
                <a:solidFill>
                  <a:srgbClr val="00B050"/>
                </a:solidFill>
              </a:rPr>
              <a:t> =&gt; row -&gt; area &gt; 10000)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addCol</a:t>
            </a:r>
            <a:r>
              <a:rPr lang="en-US" dirty="0">
                <a:solidFill>
                  <a:srgbClr val="00B050"/>
                </a:solidFill>
              </a:rPr>
              <a:t>(“</a:t>
            </a:r>
            <a:r>
              <a:rPr lang="en-US" dirty="0" err="1">
                <a:solidFill>
                  <a:srgbClr val="00B050"/>
                </a:solidFill>
              </a:rPr>
              <a:t>axId</a:t>
            </a:r>
            <a:r>
              <a:rPr lang="en-US" dirty="0">
                <a:solidFill>
                  <a:srgbClr val="00B050"/>
                </a:solidFill>
              </a:rPr>
              <a:t>”, </a:t>
            </a:r>
            <a:r>
              <a:rPr lang="en-US" u="sng" dirty="0">
                <a:solidFill>
                  <a:srgbClr val="00B050"/>
                </a:solidFill>
              </a:rPr>
              <a:t>row</a:t>
            </a:r>
            <a:r>
              <a:rPr lang="en-US" dirty="0">
                <a:solidFill>
                  <a:srgbClr val="00B050"/>
                </a:solidFill>
              </a:rPr>
              <a:t> =&gt; row -&gt; id)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HisDurGrid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hisFindAll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u="sng" dirty="0">
                <a:solidFill>
                  <a:srgbClr val="00B050"/>
                </a:solidFill>
              </a:rPr>
              <a:t>x</a:t>
            </a:r>
            <a:r>
              <a:rPr lang="en-US" dirty="0">
                <a:solidFill>
                  <a:srgbClr val="00B050"/>
                </a:solidFill>
              </a:rPr>
              <a:t> =&gt; x &gt; 30min)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917C6-26BB-264D-9ADB-929C93BA1D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128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Functions that accept Lambdas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867400"/>
          </a:xfrm>
        </p:spPr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hisMap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– take each value at a cell level and return what is directed</a:t>
            </a:r>
          </a:p>
          <a:p>
            <a:pPr lvl="1"/>
            <a:r>
              <a:rPr lang="en-US" dirty="0"/>
              <a:t>New dataset must have the same number of rows as old dataset even if some are null – works on all none </a:t>
            </a:r>
            <a:r>
              <a:rPr lang="en-US" dirty="0" err="1"/>
              <a:t>ts</a:t>
            </a:r>
            <a:r>
              <a:rPr lang="en-US" dirty="0"/>
              <a:t> columns of a </a:t>
            </a:r>
            <a:r>
              <a:rPr lang="en-US" dirty="0" err="1"/>
              <a:t>HisGrid</a:t>
            </a:r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map() </a:t>
            </a:r>
            <a:r>
              <a:rPr lang="en-US" dirty="0"/>
              <a:t>– take each row of Grid and return the new dictionary as directed</a:t>
            </a:r>
          </a:p>
          <a:p>
            <a:pPr lvl="1"/>
            <a:r>
              <a:rPr lang="en-US" dirty="0"/>
              <a:t>New dataset can have different number of rows if null is returned</a:t>
            </a:r>
          </a:p>
          <a:p>
            <a:r>
              <a:rPr lang="en-US" dirty="0" err="1">
                <a:solidFill>
                  <a:srgbClr val="00B050"/>
                </a:solidFill>
              </a:rPr>
              <a:t>hisFindAll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– take each value at a cell level and filter out values based on function returning true or false – only for </a:t>
            </a:r>
            <a:r>
              <a:rPr lang="en-US" dirty="0" err="1"/>
              <a:t>HisGrids</a:t>
            </a:r>
            <a:endParaRPr lang="en-US" dirty="0"/>
          </a:p>
          <a:p>
            <a:pPr lvl="1"/>
            <a:r>
              <a:rPr lang="en-US" dirty="0"/>
              <a:t>New dataset size will be &lt;= the size of the old dataset</a:t>
            </a:r>
          </a:p>
          <a:p>
            <a:r>
              <a:rPr lang="en-US" dirty="0" err="1">
                <a:solidFill>
                  <a:srgbClr val="00B050"/>
                </a:solidFill>
              </a:rPr>
              <a:t>findAll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– take each row and filter out rows by evaluating function that returns true or false – works at the row level of any Grid</a:t>
            </a:r>
          </a:p>
          <a:p>
            <a:pPr lvl="1"/>
            <a:r>
              <a:rPr lang="en-US" dirty="0"/>
              <a:t>New dataset size will be &lt;= the size of the old dataset</a:t>
            </a:r>
          </a:p>
          <a:p>
            <a:r>
              <a:rPr lang="en-US" dirty="0" err="1">
                <a:solidFill>
                  <a:srgbClr val="00B050"/>
                </a:solidFill>
              </a:rPr>
              <a:t>hisFindPeriods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– take each value at a cell level and return durations based on function – only works on </a:t>
            </a:r>
            <a:r>
              <a:rPr lang="en-US" dirty="0" err="1"/>
              <a:t>HisGrids</a:t>
            </a:r>
            <a:endParaRPr lang="en-US" dirty="0"/>
          </a:p>
          <a:p>
            <a:pPr lvl="1"/>
            <a:r>
              <a:rPr lang="en-US" dirty="0"/>
              <a:t>New dataset size will be &lt;= the size of the old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4C3A9-106A-D341-BBDE-72AC0749A1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22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Lambda Tricks (optional)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Shorthand for </a:t>
            </a:r>
            <a:r>
              <a:rPr lang="en-US" dirty="0">
                <a:solidFill>
                  <a:srgbClr val="00B050"/>
                </a:solidFill>
              </a:rPr>
              <a:t>true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false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hisFindPeriods</a:t>
            </a:r>
            <a:r>
              <a:rPr lang="en-US" dirty="0">
                <a:solidFill>
                  <a:srgbClr val="00B050"/>
                </a:solidFill>
              </a:rPr>
              <a:t>(x =&gt; not x)</a:t>
            </a:r>
            <a:r>
              <a:rPr lang="en-US" dirty="0"/>
              <a:t> - not x equivalent to x==false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hisFindPeriods</a:t>
            </a:r>
            <a:r>
              <a:rPr lang="en-US" dirty="0">
                <a:solidFill>
                  <a:srgbClr val="00B050"/>
                </a:solidFill>
              </a:rPr>
              <a:t>(x =&gt; x) </a:t>
            </a:r>
            <a:r>
              <a:rPr lang="en-US" dirty="0"/>
              <a:t>- x equivalent to x==true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rgbClr val="00B050"/>
                </a:solidFill>
              </a:rPr>
              <a:t>map()</a:t>
            </a:r>
            <a:r>
              <a:rPr lang="en-US" dirty="0"/>
              <a:t> as a filter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.map r =&gt; if (r-&gt;v0 &gt; 140) null else r</a:t>
            </a:r>
          </a:p>
          <a:p>
            <a:r>
              <a:rPr lang="en-US" dirty="0"/>
              <a:t>Comparison operators behave like an implicit </a:t>
            </a:r>
            <a:r>
              <a:rPr lang="en-US" dirty="0">
                <a:solidFill>
                  <a:srgbClr val="00B050"/>
                </a:solidFill>
              </a:rPr>
              <a:t>if</a:t>
            </a:r>
            <a:r>
              <a:rPr lang="en-US" dirty="0"/>
              <a:t> to return true/false or any of -1, 0, and 1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hisMap</a:t>
            </a:r>
            <a:r>
              <a:rPr lang="en-US" dirty="0">
                <a:solidFill>
                  <a:srgbClr val="00B050"/>
                </a:solidFill>
              </a:rPr>
              <a:t>(x =&gt; x == 1) </a:t>
            </a:r>
            <a:r>
              <a:rPr lang="en-US" dirty="0"/>
              <a:t>- same as if (x == 1) true else false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hisMap</a:t>
            </a:r>
            <a:r>
              <a:rPr lang="en-US" dirty="0">
                <a:solidFill>
                  <a:srgbClr val="00B050"/>
                </a:solidFill>
              </a:rPr>
              <a:t>(x =&gt; x &lt;=&gt; false) </a:t>
            </a:r>
            <a:r>
              <a:rPr lang="en-US" dirty="0"/>
              <a:t>- same as if (x == false) 0 else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6210A-6513-534D-81D0-A60F619D88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05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Code App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0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App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27427"/>
            <a:ext cx="6506155" cy="588000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Code App</a:t>
            </a:r>
            <a:r>
              <a:rPr lang="en-US" dirty="0"/>
              <a:t> is </a:t>
            </a:r>
            <a:r>
              <a:rPr lang="en-US" dirty="0" err="1"/>
              <a:t>SkySpark’s</a:t>
            </a:r>
            <a:r>
              <a:rPr lang="en-US" dirty="0"/>
              <a:t> IDE (Integrated Development Environment)</a:t>
            </a:r>
          </a:p>
          <a:p>
            <a:r>
              <a:rPr lang="en-US" dirty="0"/>
              <a:t>Note that the </a:t>
            </a:r>
            <a:r>
              <a:rPr lang="en-US" dirty="0">
                <a:solidFill>
                  <a:schemeClr val="accent2"/>
                </a:solidFill>
              </a:rPr>
              <a:t>Commands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2"/>
                </a:solidFill>
              </a:rPr>
              <a:t>Goto</a:t>
            </a:r>
            <a:r>
              <a:rPr lang="en-US" dirty="0"/>
              <a:t>, and </a:t>
            </a:r>
            <a:r>
              <a:rPr lang="en-US" dirty="0" err="1">
                <a:solidFill>
                  <a:schemeClr val="accent2"/>
                </a:solidFill>
              </a:rPr>
              <a:t>Func</a:t>
            </a:r>
            <a:r>
              <a:rPr lang="en-US" dirty="0">
                <a:solidFill>
                  <a:schemeClr val="accent2"/>
                </a:solidFill>
              </a:rPr>
              <a:t>: New</a:t>
            </a:r>
            <a:r>
              <a:rPr lang="en-US" dirty="0"/>
              <a:t> items on the Code App’s home screen are shortcuts</a:t>
            </a:r>
          </a:p>
          <a:p>
            <a:r>
              <a:rPr lang="en-US" dirty="0"/>
              <a:t>Control + space brings up the auto-complete menu to quickly find functions and view their arguments</a:t>
            </a:r>
          </a:p>
          <a:p>
            <a:r>
              <a:rPr lang="en-US" dirty="0"/>
              <a:t>The split view button (top right corner), opens a second window to view a different app or view side by side, such as the </a:t>
            </a:r>
            <a:r>
              <a:rPr lang="en-US" dirty="0">
                <a:solidFill>
                  <a:schemeClr val="accent2"/>
                </a:solidFill>
              </a:rPr>
              <a:t>Tools</a:t>
            </a:r>
            <a:r>
              <a:rPr lang="en-US" dirty="0"/>
              <a:t> App (helpful for testing functions)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593AE-099F-BB41-BE38-37869A6D2C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86F31-C5AD-0D42-BB29-17915D6DA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3287" y="198437"/>
            <a:ext cx="5377931" cy="3355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4D84D1-1743-3347-AE17-8AA597991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8609" y="3591482"/>
            <a:ext cx="5722485" cy="3415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14E15-B5A9-CA47-AC02-4BA6922421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0115" y="6031050"/>
            <a:ext cx="2514600" cy="804095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07695C1-75B9-F448-8FA0-2708C4544E7E}"/>
              </a:ext>
            </a:extLst>
          </p:cNvPr>
          <p:cNvSpPr/>
          <p:nvPr/>
        </p:nvSpPr>
        <p:spPr>
          <a:xfrm>
            <a:off x="12888661" y="6481745"/>
            <a:ext cx="393787" cy="29561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53F26-B934-5645-8C56-3B627E0768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2287" y="1527951"/>
            <a:ext cx="2387543" cy="1873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F211B411-7771-6746-B90B-CB6EE13C7E52}"/>
              </a:ext>
            </a:extLst>
          </p:cNvPr>
          <p:cNvSpPr/>
          <p:nvPr/>
        </p:nvSpPr>
        <p:spPr>
          <a:xfrm>
            <a:off x="10692220" y="2584410"/>
            <a:ext cx="294867" cy="274809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DACDF4-503E-DC4A-B635-77E6E224021E}"/>
              </a:ext>
            </a:extLst>
          </p:cNvPr>
          <p:cNvGrpSpPr/>
          <p:nvPr/>
        </p:nvGrpSpPr>
        <p:grpSpPr>
          <a:xfrm>
            <a:off x="12495731" y="134635"/>
            <a:ext cx="886265" cy="1054402"/>
            <a:chOff x="7637303" y="1720346"/>
            <a:chExt cx="886265" cy="1054402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8EB3C321-E06E-984C-90EE-144F9ED60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37303" y="1720346"/>
              <a:ext cx="758983" cy="75898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B047273-520F-D448-9070-92E37FF750DB}"/>
                </a:ext>
              </a:extLst>
            </p:cNvPr>
            <p:cNvSpPr txBox="1"/>
            <p:nvPr/>
          </p:nvSpPr>
          <p:spPr>
            <a:xfrm>
              <a:off x="7652659" y="2424780"/>
              <a:ext cx="870909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96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 App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89037"/>
            <a:ext cx="6506155" cy="5414964"/>
          </a:xfrm>
        </p:spPr>
        <p:txBody>
          <a:bodyPr/>
          <a:lstStyle/>
          <a:p>
            <a:r>
              <a:rPr lang="en-US" dirty="0"/>
              <a:t>You can search for available functions with Docs: very important, teach yourself code with this</a:t>
            </a:r>
          </a:p>
          <a:p>
            <a:r>
              <a:rPr lang="en-US" dirty="0"/>
              <a:t>You can search your functions for specific strings with Find</a:t>
            </a:r>
          </a:p>
          <a:p>
            <a:r>
              <a:rPr lang="en-US" dirty="0"/>
              <a:t>Control + S will do a save</a:t>
            </a:r>
          </a:p>
          <a:p>
            <a:r>
              <a:rPr lang="en-US" dirty="0"/>
              <a:t>F1 shows you available shortcuts</a:t>
            </a:r>
          </a:p>
          <a:p>
            <a:r>
              <a:rPr lang="en-US" dirty="0"/>
              <a:t>F5 is handy as it will refresh a screen</a:t>
            </a:r>
          </a:p>
          <a:p>
            <a:r>
              <a:rPr lang="en-US" dirty="0"/>
              <a:t>Control (Command on Mac) + U gives you the unit picker</a:t>
            </a:r>
          </a:p>
          <a:p>
            <a:r>
              <a:rPr lang="en-US" dirty="0"/>
              <a:t>Clicking on the tab Editor returns you to the app’s home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6763FF-9667-B84E-9026-5111A80606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9D8840-89F4-8340-93E3-C62832B16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123" y="2715843"/>
            <a:ext cx="5509592" cy="39085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8C121F-15F7-8B4C-81CA-A6B8EC324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9014" y="693179"/>
            <a:ext cx="5509592" cy="39121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C858557-4188-764B-B8B7-00F9D38A4D14}"/>
              </a:ext>
            </a:extLst>
          </p:cNvPr>
          <p:cNvGrpSpPr/>
          <p:nvPr/>
        </p:nvGrpSpPr>
        <p:grpSpPr>
          <a:xfrm>
            <a:off x="12340315" y="134635"/>
            <a:ext cx="914400" cy="1240626"/>
            <a:chOff x="7481887" y="1720346"/>
            <a:chExt cx="914400" cy="1240626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0588AD3-139E-C049-9D5F-BAF5EFB4C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81887" y="1720346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810869-3F8A-EB42-9444-2A219E469A70}"/>
                </a:ext>
              </a:extLst>
            </p:cNvPr>
            <p:cNvSpPr txBox="1"/>
            <p:nvPr/>
          </p:nvSpPr>
          <p:spPr>
            <a:xfrm>
              <a:off x="7571037" y="2611004"/>
              <a:ext cx="736099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Code</a:t>
              </a:r>
            </a:p>
          </p:txBody>
        </p:sp>
      </p:grpSp>
      <p:sp>
        <p:nvSpPr>
          <p:cNvPr id="21" name="Rectangle 2">
            <a:extLst>
              <a:ext uri="{FF2B5EF4-FFF2-40B4-BE49-F238E27FC236}">
                <a16:creationId xmlns:a16="http://schemas.microsoft.com/office/drawing/2014/main" id="{7D9747E7-B6D4-3846-B7AD-EE35A246F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Code App Training Video: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docTraining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CodeEditor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53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to the Axon Language</a:t>
            </a:r>
          </a:p>
        </p:txBody>
      </p:sp>
    </p:spTree>
    <p:extLst>
      <p:ext uri="{BB962C8B-B14F-4D97-AF65-F5344CB8AC3E}">
        <p14:creationId xmlns:p14="http://schemas.microsoft.com/office/powerpoint/2010/main" val="25093116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808037"/>
            <a:ext cx="12091564" cy="5719764"/>
          </a:xfrm>
        </p:spPr>
        <p:txBody>
          <a:bodyPr/>
          <a:lstStyle/>
          <a:p>
            <a:r>
              <a:rPr lang="en-US" sz="2400" b="1" dirty="0"/>
              <a:t>Use case</a:t>
            </a:r>
            <a:r>
              <a:rPr lang="en-US" sz="2400" dirty="0"/>
              <a:t>: Create a function that will define a threshold value for demand and finds periods of time when the demand is above that threshold in the </a:t>
            </a:r>
            <a:r>
              <a:rPr lang="en-US" sz="2400" dirty="0" err="1">
                <a:solidFill>
                  <a:srgbClr val="00B050"/>
                </a:solidFill>
              </a:rPr>
              <a:t>pastWeek</a:t>
            </a:r>
            <a:endParaRPr lang="en-US" sz="2400" dirty="0"/>
          </a:p>
          <a:p>
            <a:pPr lvl="0"/>
            <a:r>
              <a:rPr lang="en-US" sz="2400" dirty="0"/>
              <a:t>Create a new function called </a:t>
            </a:r>
            <a:r>
              <a:rPr lang="en-US" sz="2400" dirty="0" err="1">
                <a:solidFill>
                  <a:schemeClr val="accent2"/>
                </a:solidFill>
              </a:rPr>
              <a:t>findThreshold</a:t>
            </a:r>
            <a:r>
              <a:rPr lang="en-US" sz="2400" dirty="0"/>
              <a:t> in the Code App</a:t>
            </a:r>
          </a:p>
          <a:p>
            <a:pPr lvl="0"/>
            <a:r>
              <a:rPr lang="en-US" sz="2400" dirty="0"/>
              <a:t>Copy the following text into the function: </a:t>
            </a:r>
          </a:p>
          <a:p>
            <a:pPr marL="457200" lvl="1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(value, dates: </a:t>
            </a:r>
            <a:r>
              <a:rPr lang="en-US" sz="2000" dirty="0" err="1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pastWeek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) =&gt; do</a:t>
            </a:r>
          </a:p>
          <a:p>
            <a:pPr marL="457200" lvl="1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  read(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  <a:ea typeface="Helvetica Neue"/>
                <a:cs typeface="Consolas" panose="020B0609020204030204" pitchFamily="49" charset="0"/>
                <a:sym typeface="Helvetica Neue"/>
              </a:rPr>
              <a:t>power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 and </a:t>
            </a:r>
            <a:r>
              <a:rPr lang="en-US" sz="2000" dirty="0" err="1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equipRef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-&gt;</a:t>
            </a:r>
            <a:r>
              <a:rPr lang="en-US" sz="2000" dirty="0" err="1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siteMeter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)</a:t>
            </a:r>
          </a:p>
          <a:p>
            <a:pPr marL="457200" lvl="1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    .</a:t>
            </a:r>
            <a:r>
              <a:rPr lang="en-US" sz="2000" dirty="0" err="1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hisRead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(dates)</a:t>
            </a:r>
          </a:p>
          <a:p>
            <a:pPr marL="457200" lvl="1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    .</a:t>
            </a:r>
            <a:r>
              <a:rPr lang="en-US" sz="2000" dirty="0" err="1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hisFindPeriods</a:t>
            </a: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(x =&gt; x &gt; value)</a:t>
            </a:r>
          </a:p>
          <a:p>
            <a:pPr marL="457200" lvl="1" indent="0">
              <a:spcAft>
                <a:spcPts val="225"/>
              </a:spcAft>
              <a:buNone/>
            </a:pPr>
            <a:r>
              <a:rPr lang="en-US" sz="2000" dirty="0">
                <a:solidFill>
                  <a:srgbClr val="00B050"/>
                </a:solidFill>
                <a:latin typeface="Avenir Roman" panose="02000503020000020003" pitchFamily="2" charset="0"/>
                <a:ea typeface="Helvetica Neue"/>
                <a:cs typeface="Consolas" panose="020B0609020204030204" pitchFamily="49" charset="0"/>
                <a:sym typeface="Helvetica Neue"/>
              </a:rPr>
              <a:t>end</a:t>
            </a:r>
            <a:endParaRPr lang="en-US" sz="3200" dirty="0"/>
          </a:p>
          <a:p>
            <a:pPr lvl="0">
              <a:buAutoNum type="arabicPeriod" startAt="4"/>
            </a:pPr>
            <a:r>
              <a:rPr lang="en-US" sz="2400" dirty="0"/>
              <a:t>Run the threshold function in the Tools app to find periods of time </a:t>
            </a:r>
          </a:p>
          <a:p>
            <a:pPr marL="0" lvl="0" indent="0">
              <a:buNone/>
            </a:pPr>
            <a:r>
              <a:rPr lang="en-US" sz="2400" dirty="0"/>
              <a:t>	when the power usage was above 250 and then again for 350: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8"/>
            <a:ext cx="12091564" cy="522657"/>
          </a:xfrm>
        </p:spPr>
        <p:txBody>
          <a:bodyPr/>
          <a:lstStyle/>
          <a:p>
            <a:r>
              <a:rPr lang="en-US" dirty="0"/>
              <a:t>Lambda/Closure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4D088-E3A0-184D-90C7-98C707CA9D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19CCF-A2DB-EE48-9FDC-1E3FB770D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3212" y="5075237"/>
            <a:ext cx="7558088" cy="1914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Folding and Rolling up Historical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1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Folding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Axon has folding functions which compute single values from a collection of inputs.  These are like aggregates in SQL.  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&lt;List&gt;</a:t>
            </a:r>
            <a:r>
              <a:rPr lang="en-US" dirty="0">
                <a:solidFill>
                  <a:srgbClr val="00B050"/>
                </a:solidFill>
              </a:rPr>
              <a:t>.fold(avg)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foldCol</a:t>
            </a:r>
            <a:r>
              <a:rPr lang="en-US" dirty="0">
                <a:solidFill>
                  <a:srgbClr val="00B050"/>
                </a:solidFill>
              </a:rPr>
              <a:t>(“v0”,avg)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&lt;Grid&gt;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foldCols</a:t>
            </a:r>
            <a:r>
              <a:rPr lang="en-US" dirty="0">
                <a:solidFill>
                  <a:srgbClr val="00B050"/>
                </a:solidFill>
              </a:rPr>
              <a:t>([“</a:t>
            </a:r>
            <a:r>
              <a:rPr lang="en-US" dirty="0" err="1">
                <a:solidFill>
                  <a:srgbClr val="00B050"/>
                </a:solidFill>
              </a:rPr>
              <a:t>a”,”b</a:t>
            </a:r>
            <a:r>
              <a:rPr lang="en-US" dirty="0">
                <a:solidFill>
                  <a:srgbClr val="00B050"/>
                </a:solidFill>
              </a:rPr>
              <a:t>”], “ab”, sum)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&lt;</a:t>
            </a:r>
            <a:r>
              <a:rPr lang="en-US" dirty="0" err="1">
                <a:solidFill>
                  <a:schemeClr val="accent2"/>
                </a:solidFill>
              </a:rPr>
              <a:t>HisGrid</a:t>
            </a:r>
            <a:r>
              <a:rPr lang="en-US" dirty="0">
                <a:solidFill>
                  <a:schemeClr val="accent2"/>
                </a:solidFill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hisFoldCols</a:t>
            </a:r>
            <a:r>
              <a:rPr lang="en-US" dirty="0">
                <a:solidFill>
                  <a:srgbClr val="00B050"/>
                </a:solidFill>
              </a:rPr>
              <a:t>(avg)</a:t>
            </a:r>
          </a:p>
          <a:p>
            <a:pPr lvl="1"/>
            <a:r>
              <a:rPr lang="en-US" dirty="0"/>
              <a:t>NOTE: </a:t>
            </a:r>
            <a:r>
              <a:rPr lang="en-US" dirty="0">
                <a:solidFill>
                  <a:srgbClr val="00B050"/>
                </a:solidFill>
              </a:rPr>
              <a:t>fold </a:t>
            </a:r>
            <a:r>
              <a:rPr lang="en-US" dirty="0"/>
              <a:t>and </a:t>
            </a:r>
            <a:r>
              <a:rPr lang="en-US" dirty="0" err="1">
                <a:solidFill>
                  <a:srgbClr val="00B050"/>
                </a:solidFill>
              </a:rPr>
              <a:t>foldCol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work on single columns while </a:t>
            </a:r>
            <a:r>
              <a:rPr lang="en-US" dirty="0" err="1">
                <a:solidFill>
                  <a:srgbClr val="00B050"/>
                </a:solidFill>
              </a:rPr>
              <a:t>foldCols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hisFoldCols</a:t>
            </a:r>
            <a:r>
              <a:rPr lang="en-US" dirty="0"/>
              <a:t> work on rows </a:t>
            </a:r>
          </a:p>
          <a:p>
            <a:r>
              <a:rPr lang="en-US" dirty="0"/>
              <a:t>Folding functions have a </a:t>
            </a:r>
            <a:r>
              <a:rPr lang="en-US" dirty="0" err="1">
                <a:solidFill>
                  <a:srgbClr val="00B050"/>
                </a:solidFill>
              </a:rPr>
              <a:t>foldOn</a:t>
            </a:r>
            <a:r>
              <a:rPr lang="en-US" dirty="0"/>
              <a:t> tag</a:t>
            </a:r>
          </a:p>
          <a:p>
            <a:r>
              <a:rPr lang="en-US" dirty="0"/>
              <a:t>Folding functions can perform any of the following operations:</a:t>
            </a:r>
          </a:p>
          <a:p>
            <a:pPr lvl="1">
              <a:buFont typeface="Arial"/>
              <a:buChar char="•"/>
            </a:pPr>
            <a:r>
              <a:rPr lang="en-US" dirty="0" err="1"/>
              <a:t>avg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mean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min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			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Avenir Roman" panose="02000503020000020003" pitchFamily="2" charset="0"/>
                <a:cs typeface="Calibri" panose="020F0502020204030204" pitchFamily="34" charset="0"/>
              </a:rPr>
              <a:t>standardDeviation</a:t>
            </a:r>
            <a:endParaRPr lang="en-US" dirty="0">
              <a:latin typeface="Avenir Roman" panose="02000503020000020003" pitchFamily="2" charset="0"/>
            </a:endParaRPr>
          </a:p>
          <a:p>
            <a:pPr lvl="1">
              <a:buFont typeface="Arial"/>
              <a:buChar char="•"/>
            </a:pPr>
            <a:r>
              <a:rPr lang="en-US" dirty="0"/>
              <a:t>count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 err="1"/>
              <a:t>meanBiasErr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 err="1"/>
              <a:t>rootMeanSquareErr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/>
              <a:t>sum</a:t>
            </a:r>
          </a:p>
          <a:p>
            <a:pPr lvl="1">
              <a:buFont typeface="Arial"/>
              <a:buChar char="•"/>
            </a:pPr>
            <a:r>
              <a:rPr lang="en-US" dirty="0"/>
              <a:t>max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/>
              <a:t>median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dirty="0">
                <a:latin typeface="Avenir Roman" panose="02000503020000020003" pitchFamily="2" charset="0"/>
                <a:cs typeface="Calibri" panose="020F0502020204030204" pitchFamily="34" charset="0"/>
              </a:rPr>
              <a:t>	</a:t>
            </a:r>
            <a:r>
              <a:rPr lang="en-US" dirty="0"/>
              <a:t>spread</a:t>
            </a:r>
          </a:p>
          <a:p>
            <a:pPr lvl="1">
              <a:buFont typeface="Arial"/>
              <a:buChar char="•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7BDF3-2410-864E-945A-5EA9464D21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12221155" cy="5414964"/>
          </a:xfrm>
        </p:spPr>
        <p:txBody>
          <a:bodyPr/>
          <a:lstStyle/>
          <a:p>
            <a:r>
              <a:rPr lang="en-US" dirty="0"/>
              <a:t>Rollups take a history grid and a designated rollup function on each time interval: 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hisRollup</a:t>
            </a:r>
            <a:r>
              <a:rPr lang="en-US" dirty="0">
                <a:solidFill>
                  <a:srgbClr val="00B050"/>
                </a:solidFill>
              </a:rPr>
              <a:t>(max,1day)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hisRollupAuto</a:t>
            </a:r>
            <a:r>
              <a:rPr lang="en-US" dirty="0"/>
              <a:t> - auto pick interval and function</a:t>
            </a:r>
          </a:p>
          <a:p>
            <a:r>
              <a:rPr lang="en-US" dirty="0"/>
              <a:t>Rollup functions can perform any of the following operations: </a:t>
            </a:r>
          </a:p>
          <a:p>
            <a:pPr lvl="1"/>
            <a:r>
              <a:rPr lang="en-US" dirty="0"/>
              <a:t>All the operations of a folding function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covAvg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discreteEnumPeriods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discretePeriods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durTrue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80BF4-90A0-CE4F-8CAE-40BC8074B8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9DC2A-34A7-436C-953B-767DCBB96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8687" y="3972720"/>
            <a:ext cx="8562811" cy="2971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1291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function that returns a 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Dict</a:t>
            </a:r>
            <a:r>
              <a:rPr lang="en-US" dirty="0"/>
              <a:t> with the min, max, and avg of </a:t>
            </a:r>
            <a:r>
              <a:rPr lang="en-US" dirty="0" err="1"/>
              <a:t>Headquarter’s</a:t>
            </a:r>
            <a:r>
              <a:rPr lang="en-US" dirty="0"/>
              <a:t> </a:t>
            </a:r>
            <a:r>
              <a:rPr lang="en-US" dirty="0" err="1"/>
              <a:t>siteMeter’s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power</a:t>
            </a:r>
            <a:r>
              <a:rPr lang="en-US" dirty="0"/>
              <a:t> point in the demo project for </a:t>
            </a:r>
            <a:r>
              <a:rPr lang="en-US" dirty="0" err="1">
                <a:solidFill>
                  <a:srgbClr val="00B050"/>
                </a:solidFill>
              </a:rPr>
              <a:t>lastMonth</a:t>
            </a:r>
            <a:endParaRPr lang="en-US" dirty="0"/>
          </a:p>
          <a:p>
            <a:pPr lvl="1"/>
            <a:r>
              <a:rPr lang="en-US" dirty="0"/>
              <a:t>Remember that the last line of the function is what is returned</a:t>
            </a:r>
          </a:p>
          <a:p>
            <a:r>
              <a:rPr lang="en-US" dirty="0"/>
              <a:t>Extra Credit - Only do a single 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/>
              <a:t> in the function</a:t>
            </a:r>
          </a:p>
          <a:p>
            <a:r>
              <a:rPr lang="en-US" dirty="0"/>
              <a:t>Extra </a:t>
            </a:r>
            <a:r>
              <a:rPr lang="en-US" dirty="0" err="1"/>
              <a:t>Extra</a:t>
            </a:r>
            <a:r>
              <a:rPr lang="en-US" dirty="0"/>
              <a:t> Credit</a:t>
            </a:r>
          </a:p>
          <a:p>
            <a:pPr lvl="1"/>
            <a:r>
              <a:rPr lang="en-US" dirty="0"/>
              <a:t>Update the function to take an argument for site’s dis and include the dis in the dictionary as a 4th key/value pair</a:t>
            </a:r>
          </a:p>
          <a:p>
            <a:pPr lvl="1"/>
            <a:r>
              <a:rPr lang="en-US" dirty="0"/>
              <a:t>Give the dis argument a default value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039812"/>
          </a:xfrm>
        </p:spPr>
        <p:txBody>
          <a:bodyPr/>
          <a:lstStyle/>
          <a:p>
            <a:r>
              <a:rPr lang="en-US" dirty="0"/>
              <a:t>Exercise in the Code App</a:t>
            </a:r>
            <a:br>
              <a:rPr lang="en-US" dirty="0"/>
            </a:br>
            <a:r>
              <a:rPr lang="en-US" sz="2800" dirty="0">
                <a:solidFill>
                  <a:srgbClr val="FF0000"/>
                </a:solidFill>
              </a:rPr>
              <a:t>Homework during Webcasts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ED309-94BC-7A49-9AB9-7E460F0A67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CE08F-CDC5-6A44-B9AA-977C6AD61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9887" y="4382967"/>
            <a:ext cx="2794000" cy="26226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0A863A-8826-244F-AC9E-193D41C35176}"/>
              </a:ext>
            </a:extLst>
          </p:cNvPr>
          <p:cNvSpPr/>
          <p:nvPr/>
        </p:nvSpPr>
        <p:spPr>
          <a:xfrm>
            <a:off x="9533050" y="5608637"/>
            <a:ext cx="92063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Exercise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Historical Data Transformations and Interpolation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 descr="http://www.minecraftings.com/wp-content/uploads/2013/03/instant-lake-block-mod.jpg"/>
          <p:cNvSpPr>
            <a:spLocks noChangeAspect="1" noChangeArrowheads="1"/>
          </p:cNvSpPr>
          <p:nvPr/>
        </p:nvSpPr>
        <p:spPr bwMode="auto">
          <a:xfrm>
            <a:off x="18351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5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200" b="1" dirty="0">
                <a:solidFill>
                  <a:srgbClr val="306091"/>
                </a:solidFill>
              </a:rPr>
              <a:t>Basic History Transform Functions Overview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hisRollup</a:t>
            </a:r>
            <a:r>
              <a:rPr lang="en-US" sz="3600" dirty="0"/>
              <a:t> – decrease dataset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hisMap</a:t>
            </a:r>
            <a:r>
              <a:rPr lang="en-US" sz="3600" dirty="0"/>
              <a:t> – change dataset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hisFindAll</a:t>
            </a:r>
            <a:r>
              <a:rPr lang="en-US" sz="3600" dirty="0"/>
              <a:t> – filter dataset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hisFindPeriods</a:t>
            </a:r>
            <a:r>
              <a:rPr lang="en-US" sz="3600" dirty="0"/>
              <a:t> – filter dataset and convert to time and durations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hisFoldCols</a:t>
            </a:r>
            <a:r>
              <a:rPr lang="en-US" sz="3600" dirty="0"/>
              <a:t> – turn multiple histories into one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hisJoin</a:t>
            </a:r>
            <a:r>
              <a:rPr lang="en-US" sz="3600" dirty="0"/>
              <a:t> – look at multiple histories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600" dirty="0" err="1">
                <a:solidFill>
                  <a:srgbClr val="00B050"/>
                </a:solidFill>
              </a:rPr>
              <a:t>hisPeriodIntersection</a:t>
            </a:r>
            <a:r>
              <a:rPr lang="en-US" sz="3600" dirty="0"/>
              <a:t> / </a:t>
            </a:r>
            <a:r>
              <a:rPr lang="en-US" sz="3600" dirty="0" err="1">
                <a:solidFill>
                  <a:srgbClr val="00B050"/>
                </a:solidFill>
              </a:rPr>
              <a:t>hisPeriodUnion</a:t>
            </a:r>
            <a:r>
              <a:rPr lang="en-US" sz="3600" dirty="0"/>
              <a:t> – find when multiple things or anything is happening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E8EDD3-BC6B-894E-BE2E-3BECE0217F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89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talk about his functions: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60437"/>
            <a:ext cx="12091564" cy="5795965"/>
          </a:xfrm>
        </p:spPr>
        <p:txBody>
          <a:bodyPr/>
          <a:lstStyle/>
          <a:p>
            <a:r>
              <a:rPr lang="en-US" dirty="0"/>
              <a:t>There are certain functions that work on all non-</a:t>
            </a:r>
            <a:r>
              <a:rPr lang="en-US" dirty="0" err="1"/>
              <a:t>ts</a:t>
            </a:r>
            <a:r>
              <a:rPr lang="en-US" dirty="0"/>
              <a:t> columns (no matter how many) when you put a his in front of their name.  Here are some examples: 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hisMap</a:t>
            </a:r>
            <a:r>
              <a:rPr lang="en-US" dirty="0">
                <a:solidFill>
                  <a:srgbClr val="00B050"/>
                </a:solidFill>
              </a:rPr>
              <a:t>(x =&gt; if (x) 1 else 0)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hisFindPeriods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val</a:t>
            </a:r>
            <a:r>
              <a:rPr lang="en-US" dirty="0">
                <a:solidFill>
                  <a:srgbClr val="00B050"/>
                </a:solidFill>
              </a:rPr>
              <a:t> =&gt; </a:t>
            </a:r>
            <a:r>
              <a:rPr lang="en-US" dirty="0" err="1">
                <a:solidFill>
                  <a:srgbClr val="00B050"/>
                </a:solidFill>
              </a:rPr>
              <a:t>val</a:t>
            </a:r>
            <a:r>
              <a:rPr lang="en-US" dirty="0">
                <a:solidFill>
                  <a:srgbClr val="00B050"/>
                </a:solidFill>
              </a:rPr>
              <a:t> &gt; 10)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&lt;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HisGrid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&gt;</a:t>
            </a:r>
            <a:r>
              <a:rPr lang="en-US" dirty="0">
                <a:solidFill>
                  <a:srgbClr val="00B050"/>
                </a:solidFill>
              </a:rPr>
              <a:t>.</a:t>
            </a:r>
            <a:r>
              <a:rPr lang="en-US" dirty="0" err="1">
                <a:solidFill>
                  <a:srgbClr val="00B050"/>
                </a:solidFill>
              </a:rPr>
              <a:t>hisFoldCols</a:t>
            </a:r>
            <a:r>
              <a:rPr lang="en-US" dirty="0">
                <a:solidFill>
                  <a:srgbClr val="00B050"/>
                </a:solidFill>
              </a:rPr>
              <a:t>(max)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440D6-F235-4943-B2DA-023DF29E5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7445D3-2282-2043-99AF-28504BDDC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087" y="3557130"/>
            <a:ext cx="6490637" cy="31992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8B189F-0132-D243-AC3E-BCCAE7779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387" y="3557131"/>
            <a:ext cx="6514954" cy="3199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6860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data is not usually perfectly aligned across data points</a:t>
            </a:r>
          </a:p>
          <a:p>
            <a:pPr lvl="1"/>
            <a:r>
              <a:rPr lang="en-US" dirty="0"/>
              <a:t>Different collection intervals</a:t>
            </a:r>
          </a:p>
          <a:p>
            <a:pPr lvl="1"/>
            <a:r>
              <a:rPr lang="en-US" dirty="0"/>
              <a:t>Change of Value</a:t>
            </a:r>
          </a:p>
          <a:p>
            <a:pPr lvl="1"/>
            <a:r>
              <a:rPr lang="en-US" dirty="0"/>
              <a:t>Connectivity issues cause gaps</a:t>
            </a:r>
          </a:p>
          <a:p>
            <a:r>
              <a:rPr lang="en-US" dirty="0"/>
              <a:t>Interpolation allows you to align multiple data points by estimating values between two known values</a:t>
            </a:r>
          </a:p>
          <a:p>
            <a:r>
              <a:rPr lang="en-US" dirty="0"/>
              <a:t>The function in Axon is </a:t>
            </a:r>
            <a:r>
              <a:rPr lang="en-US" dirty="0" err="1">
                <a:solidFill>
                  <a:srgbClr val="00B050"/>
                </a:solidFill>
              </a:rPr>
              <a:t>hisInterpolate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which is used on history grids with multiple points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CEFF1-B05B-654A-9C97-F5EE49112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98476" y="1202394"/>
            <a:ext cx="92845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94657" y="3806429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After: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850E5351-5388-9A47-A61E-39A0C2DBF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" y="6695005"/>
            <a:ext cx="125487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Interpolation: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ext-hisKit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doc#interpolation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14C898-7318-4B45-8F16-617915F36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83280"/>
              </p:ext>
            </p:extLst>
          </p:nvPr>
        </p:nvGraphicFramePr>
        <p:xfrm>
          <a:off x="7405687" y="1578831"/>
          <a:ext cx="4876800" cy="1972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5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Zone Temp Sensor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AHU Cool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12:00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76.2°F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12:10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74.1°F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12:15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off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12:20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73.3°F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12:30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72.1°F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383CE04-68C1-468A-9F1A-E60FDC587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434641"/>
              </p:ext>
            </p:extLst>
          </p:nvPr>
        </p:nvGraphicFramePr>
        <p:xfrm>
          <a:off x="7405687" y="4169631"/>
          <a:ext cx="4876800" cy="1972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15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8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Zone Temp Sensor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AHU Cool 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12:00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76.2°F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12:10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74.1°F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12:15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73.7°F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off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12:20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73.3°F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off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73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6/27/14 12:30 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72.1°F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on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010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7"/>
            <a:ext cx="12091564" cy="658811"/>
          </a:xfrm>
        </p:spPr>
        <p:txBody>
          <a:bodyPr/>
          <a:lstStyle/>
          <a:p>
            <a:r>
              <a:rPr lang="en-US" dirty="0"/>
              <a:t>Interpolation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60437"/>
            <a:ext cx="12091564" cy="5708099"/>
          </a:xfrm>
        </p:spPr>
        <p:txBody>
          <a:bodyPr/>
          <a:lstStyle/>
          <a:p>
            <a:r>
              <a:rPr lang="en-US" dirty="0"/>
              <a:t>Three types of interpolation configured via the </a:t>
            </a:r>
            <a:r>
              <a:rPr lang="en-US" dirty="0" err="1">
                <a:solidFill>
                  <a:srgbClr val="00B050"/>
                </a:solidFill>
              </a:rPr>
              <a:t>hisMode</a:t>
            </a:r>
            <a:r>
              <a:rPr lang="en-US" dirty="0"/>
              <a:t> tag: </a:t>
            </a:r>
          </a:p>
          <a:p>
            <a:pPr lvl="1"/>
            <a:r>
              <a:rPr lang="en-US" b="1" dirty="0"/>
              <a:t>Sampled</a:t>
            </a:r>
            <a:r>
              <a:rPr lang="en-US" dirty="0"/>
              <a:t> - Estimates missing values by plotting a straight line between known points.  This is more common for sensors and Numbers.  </a:t>
            </a:r>
          </a:p>
          <a:p>
            <a:pPr lvl="1"/>
            <a:r>
              <a:rPr lang="en-US" b="1" dirty="0"/>
              <a:t>Consumption</a:t>
            </a:r>
            <a:r>
              <a:rPr lang="en-US" dirty="0"/>
              <a:t> – Similar to sampled, but the </a:t>
            </a:r>
            <a:r>
              <a:rPr lang="en-US" dirty="0" err="1"/>
              <a:t>ts</a:t>
            </a:r>
            <a:r>
              <a:rPr lang="en-US" dirty="0"/>
              <a:t> represents the end of the interval</a:t>
            </a:r>
          </a:p>
          <a:p>
            <a:pPr lvl="1"/>
            <a:r>
              <a:rPr lang="en-US" b="1" dirty="0"/>
              <a:t>Change of value (</a:t>
            </a:r>
            <a:r>
              <a:rPr lang="en-US" b="1" dirty="0" err="1"/>
              <a:t>cov</a:t>
            </a:r>
            <a:r>
              <a:rPr lang="en-US" b="1" dirty="0"/>
              <a:t>)</a:t>
            </a:r>
            <a:r>
              <a:rPr lang="en-US" dirty="0"/>
              <a:t> - means the point has a static value until it changes.  This is more common for commands and Booleans.  </a:t>
            </a:r>
            <a:r>
              <a:rPr lang="en-US" u="sng" dirty="0"/>
              <a:t>Best practice is to force </a:t>
            </a:r>
            <a:r>
              <a:rPr lang="en-US" u="sng" dirty="0" err="1"/>
              <a:t>cov</a:t>
            </a:r>
            <a:r>
              <a:rPr lang="en-US" u="sng" dirty="0"/>
              <a:t> data to log every 24 hours to detect a faulty sensor.</a:t>
            </a:r>
            <a:r>
              <a:rPr lang="en-US" dirty="0"/>
              <a:t>  </a:t>
            </a:r>
          </a:p>
          <a:p>
            <a:r>
              <a:rPr lang="en-US" dirty="0"/>
              <a:t>Implementer must know the data</a:t>
            </a:r>
          </a:p>
          <a:p>
            <a:r>
              <a:rPr lang="en-US" dirty="0"/>
              <a:t>Best practice is to use </a:t>
            </a:r>
            <a:r>
              <a:rPr lang="en-US" dirty="0" err="1">
                <a:solidFill>
                  <a:srgbClr val="00B050"/>
                </a:solidFill>
              </a:rPr>
              <a:t>hisInterpolate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when reading more than one history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readAll</a:t>
            </a:r>
            <a:r>
              <a:rPr lang="en-US" dirty="0">
                <a:solidFill>
                  <a:srgbClr val="00B050"/>
                </a:solidFill>
              </a:rPr>
              <a:t>(temp).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pastWeek</a:t>
            </a:r>
            <a:r>
              <a:rPr lang="en-US" dirty="0">
                <a:solidFill>
                  <a:srgbClr val="00B050"/>
                </a:solidFill>
              </a:rPr>
              <a:t>).</a:t>
            </a:r>
            <a:r>
              <a:rPr lang="en-US" dirty="0" err="1">
                <a:solidFill>
                  <a:srgbClr val="00B050"/>
                </a:solidFill>
              </a:rPr>
              <a:t>hisInterpolate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([temp1,temp2], </a:t>
            </a:r>
            <a:r>
              <a:rPr lang="en-US" dirty="0" err="1">
                <a:solidFill>
                  <a:srgbClr val="00B050"/>
                </a:solidFill>
              </a:rPr>
              <a:t>pastMonth</a:t>
            </a:r>
            <a:r>
              <a:rPr lang="en-US" dirty="0">
                <a:solidFill>
                  <a:srgbClr val="00B050"/>
                </a:solidFill>
              </a:rPr>
              <a:t>).</a:t>
            </a:r>
            <a:r>
              <a:rPr lang="en-US" dirty="0" err="1">
                <a:solidFill>
                  <a:srgbClr val="00B050"/>
                </a:solidFill>
              </a:rPr>
              <a:t>hisInterpolate</a:t>
            </a:r>
            <a:endParaRPr lang="en-US" dirty="0">
              <a:solidFill>
                <a:srgbClr val="00B050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  <a:latin typeface="Avenir Roman" panose="02000503020000020003" pitchFamily="2" charset="0"/>
              </a:rPr>
              <a:t>Note: Interpolating instantaneous kWh or duration values can be misleading because you might fill in values that do not exist</a:t>
            </a:r>
          </a:p>
          <a:p>
            <a:pPr marL="457200" lvl="1" indent="0"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CEFF1-B05B-654A-9C97-F5EE49112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72E40CD-9EE6-4C4F-A841-351689453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7" y="6695005"/>
            <a:ext cx="125487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Documentation for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 pitchFamily="2" charset="0"/>
              </a:rPr>
              <a:t>hisMode</a:t>
            </a:r>
            <a:r>
              <a:rPr lang="en-US" sz="2400" dirty="0">
                <a:latin typeface="Avenir Book" panose="02000503020000020003" pitchFamily="2" charset="0"/>
              </a:rPr>
              <a:t>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ext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-his/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tags#hisMode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25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Axon - General Purpose Programming Language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Simple:</a:t>
            </a:r>
            <a:r>
              <a:rPr lang="en-US" dirty="0"/>
              <a:t> Minimal language syntax</a:t>
            </a:r>
          </a:p>
          <a:p>
            <a:r>
              <a:rPr lang="en-US" b="1" dirty="0"/>
              <a:t>Functional</a:t>
            </a:r>
            <a:r>
              <a:rPr lang="en-US" dirty="0"/>
              <a:t>: Everything is a function</a:t>
            </a:r>
          </a:p>
          <a:p>
            <a:r>
              <a:rPr lang="en-US" b="1" dirty="0"/>
              <a:t>Dynamically typed</a:t>
            </a:r>
            <a:r>
              <a:rPr lang="en-US" dirty="0"/>
              <a:t>: values, not variables have types</a:t>
            </a:r>
          </a:p>
          <a:p>
            <a:r>
              <a:rPr lang="en-US" b="1" dirty="0"/>
              <a:t>Tag Oriented</a:t>
            </a:r>
            <a:r>
              <a:rPr lang="en-US" dirty="0"/>
              <a:t>: Works in conjunction with the Folio database tag model and Project Haystack</a:t>
            </a:r>
          </a:p>
          <a:p>
            <a:r>
              <a:rPr lang="en-US" b="1" dirty="0"/>
              <a:t>Component Oriented</a:t>
            </a:r>
            <a:r>
              <a:rPr lang="en-US" dirty="0"/>
              <a:t>: Specialized syntax to create software components (specifically used with rules)</a:t>
            </a:r>
          </a:p>
          <a:p>
            <a:r>
              <a:rPr lang="en-US" b="1" dirty="0"/>
              <a:t>Time-Series Oriented</a:t>
            </a:r>
            <a:r>
              <a:rPr lang="en-US" dirty="0"/>
              <a:t>: Rich library of functions for time-series data analytics</a:t>
            </a:r>
          </a:p>
          <a:p>
            <a:r>
              <a:rPr lang="en-US" b="1" dirty="0"/>
              <a:t>Unit Oriented</a:t>
            </a:r>
            <a:r>
              <a:rPr lang="en-US" dirty="0"/>
              <a:t>: Numbers intrinsically have units of measurement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8CB85-7D46-644C-87D4-8DA599625F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DF965C4-0FC6-1C4A-8CA7-BAF398A29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Axon Overview: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/Axon</a:t>
            </a:r>
          </a:p>
        </p:txBody>
      </p:sp>
    </p:spTree>
    <p:extLst>
      <p:ext uri="{BB962C8B-B14F-4D97-AF65-F5344CB8AC3E}">
        <p14:creationId xmlns:p14="http://schemas.microsoft.com/office/powerpoint/2010/main" val="37001845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Interpolation part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3E5E312-04E0-F145-B8BA-AB4187A59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341438"/>
            <a:ext cx="6090995" cy="5414964"/>
          </a:xfrm>
        </p:spPr>
        <p:txBody>
          <a:bodyPr/>
          <a:lstStyle/>
          <a:p>
            <a:r>
              <a:rPr lang="en-US" dirty="0"/>
              <a:t>The tag is </a:t>
            </a:r>
            <a:r>
              <a:rPr lang="en-US" dirty="0" err="1">
                <a:solidFill>
                  <a:srgbClr val="00B050"/>
                </a:solidFill>
              </a:rPr>
              <a:t>hisMode</a:t>
            </a:r>
            <a:r>
              <a:rPr lang="en-US" dirty="0"/>
              <a:t> and is applied to points to force something other than the default behavior (</a:t>
            </a:r>
            <a:r>
              <a:rPr lang="en-US" dirty="0" err="1"/>
              <a:t>cov</a:t>
            </a:r>
            <a:r>
              <a:rPr lang="en-US" dirty="0"/>
              <a:t>, sampled, or consumption)</a:t>
            </a:r>
          </a:p>
          <a:p>
            <a:pPr lvl="1"/>
            <a:r>
              <a:rPr lang="en-US" dirty="0"/>
              <a:t>Forcing 0 and 1s which should really be false and true into COV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C63C9-6546-9748-8644-D4518F699A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8BB664-E2C1-1440-81C3-DA7515122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2156" y="579437"/>
            <a:ext cx="5813731" cy="59896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E08BC3-E939-A74D-A23F-0EB921BFDA3C}"/>
              </a:ext>
            </a:extLst>
          </p:cNvPr>
          <p:cNvSpPr/>
          <p:nvPr/>
        </p:nvSpPr>
        <p:spPr>
          <a:xfrm>
            <a:off x="6761927" y="2678877"/>
            <a:ext cx="2362200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71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306091"/>
                </a:solidFill>
              </a:rPr>
              <a:t>Interpolation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40DA8-E1AC-E544-96E3-A29CB70F8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260472"/>
            <a:ext cx="12091564" cy="5414965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{</a:t>
            </a:r>
            <a:r>
              <a:rPr lang="en-US" dirty="0" err="1">
                <a:solidFill>
                  <a:srgbClr val="00B050"/>
                </a:solidFill>
              </a:rPr>
              <a:t>hisMode</a:t>
            </a:r>
            <a:r>
              <a:rPr lang="en-US" dirty="0">
                <a:solidFill>
                  <a:srgbClr val="00B050"/>
                </a:solidFill>
              </a:rPr>
              <a:t>: sampled} </a:t>
            </a:r>
            <a:r>
              <a:rPr lang="en-US" dirty="0"/>
              <a:t>versus </a:t>
            </a:r>
            <a:r>
              <a:rPr lang="en-US" dirty="0">
                <a:solidFill>
                  <a:srgbClr val="00B050"/>
                </a:solidFill>
              </a:rPr>
              <a:t>{</a:t>
            </a:r>
            <a:r>
              <a:rPr lang="en-US" dirty="0" err="1">
                <a:solidFill>
                  <a:srgbClr val="00B050"/>
                </a:solidFill>
              </a:rPr>
              <a:t>hisMode</a:t>
            </a:r>
            <a:r>
              <a:rPr lang="en-US" dirty="0">
                <a:solidFill>
                  <a:srgbClr val="00B050"/>
                </a:solidFill>
              </a:rPr>
              <a:t>: </a:t>
            </a:r>
            <a:r>
              <a:rPr lang="en-US" dirty="0" err="1">
                <a:solidFill>
                  <a:srgbClr val="00B050"/>
                </a:solidFill>
              </a:rPr>
              <a:t>cov</a:t>
            </a:r>
            <a:r>
              <a:rPr lang="en-US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EDF8EF-E58D-EB46-82CE-BF097A8E8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" name="Picture 3" descr="Screen Shot 2014-12-02 at 9.20.4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0042" y="1874838"/>
            <a:ext cx="1046524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6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>
                <a:solidFill>
                  <a:srgbClr val="306091"/>
                </a:solidFill>
              </a:rPr>
              <a:t>Interpolation part 5: Tags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E3121-0C03-E140-BD65-23119A1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414965"/>
          </a:xfrm>
        </p:spPr>
        <p:txBody>
          <a:bodyPr/>
          <a:lstStyle/>
          <a:p>
            <a:r>
              <a:rPr lang="en-US" dirty="0"/>
              <a:t>dis: “</a:t>
            </a:r>
            <a:r>
              <a:rPr lang="en-US" dirty="0" err="1"/>
              <a:t>Untotalized</a:t>
            </a:r>
            <a:r>
              <a:rPr lang="en-US" dirty="0"/>
              <a:t>”</a:t>
            </a:r>
          </a:p>
          <a:p>
            <a:r>
              <a:rPr lang="en-US" dirty="0"/>
              <a:t>dis: “Totalized”     </a:t>
            </a:r>
            <a:r>
              <a:rPr lang="en-US" dirty="0" err="1"/>
              <a:t>hisTotalized</a:t>
            </a:r>
            <a:endParaRPr lang="en-US" dirty="0"/>
          </a:p>
          <a:p>
            <a:r>
              <a:rPr lang="en-US" dirty="0"/>
              <a:t>dis: “With Rollover” </a:t>
            </a:r>
            <a:r>
              <a:rPr lang="en-US" dirty="0" err="1"/>
              <a:t>hisTotalized</a:t>
            </a:r>
            <a:r>
              <a:rPr lang="en-US" dirty="0"/>
              <a:t>  </a:t>
            </a:r>
            <a:r>
              <a:rPr lang="en-US" dirty="0" err="1"/>
              <a:t>hisTotalizedRollover</a:t>
            </a:r>
            <a:r>
              <a:rPr lang="en-US" dirty="0"/>
              <a:t>: 15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BA74F0-6799-EC49-9E5F-67E2939D19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Screen Shot 2014-12-02 at 10.02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5909" y="2636837"/>
            <a:ext cx="9252178" cy="42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56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</a:t>
            </a:r>
            <a:r>
              <a:rPr lang="en-US" dirty="0" err="1"/>
              <a:t>hisClip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/>
              <a:t> function will return an additional history record before and after the requested date range</a:t>
            </a:r>
          </a:p>
          <a:p>
            <a:r>
              <a:rPr lang="en-US" dirty="0"/>
              <a:t>Also included is 12am (if it exists) because it is a bad boundary condition</a:t>
            </a:r>
          </a:p>
          <a:p>
            <a:r>
              <a:rPr lang="en-US" dirty="0"/>
              <a:t>15 minute data over a day would normally be 96 samples, but the boundary conditions make it 99 samples; use </a:t>
            </a:r>
            <a:r>
              <a:rPr lang="en-US" dirty="0" err="1">
                <a:solidFill>
                  <a:srgbClr val="00B050"/>
                </a:solidFill>
              </a:rPr>
              <a:t>hisClip</a:t>
            </a:r>
            <a:r>
              <a:rPr lang="en-US" dirty="0"/>
              <a:t> to make it 96 samples again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B050"/>
                </a:solidFill>
              </a:rPr>
              <a:t>hisClip</a:t>
            </a:r>
            <a:r>
              <a:rPr lang="en-US" dirty="0"/>
              <a:t> function will remove the additional history records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read(point).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dirty="0" err="1">
                <a:solidFill>
                  <a:srgbClr val="00B050"/>
                </a:solidFill>
              </a:rPr>
              <a:t>lastWeek</a:t>
            </a:r>
            <a:r>
              <a:rPr lang="en-US" dirty="0">
                <a:solidFill>
                  <a:srgbClr val="00B050"/>
                </a:solidFill>
              </a:rPr>
              <a:t>).</a:t>
            </a:r>
            <a:r>
              <a:rPr lang="en-US" dirty="0" err="1">
                <a:solidFill>
                  <a:srgbClr val="00B050"/>
                </a:solidFill>
              </a:rPr>
              <a:t>hisClip</a:t>
            </a:r>
            <a:endParaRPr lang="en-US" dirty="0">
              <a:solidFill>
                <a:srgbClr val="00B050"/>
              </a:solidFill>
            </a:endParaRPr>
          </a:p>
          <a:p>
            <a:pPr lvl="1"/>
            <a:r>
              <a:rPr lang="en-US" dirty="0"/>
              <a:t>That could be problematic when using interpolation</a:t>
            </a:r>
          </a:p>
          <a:p>
            <a:r>
              <a:rPr lang="en-US" dirty="0"/>
              <a:t>Everything but </a:t>
            </a:r>
            <a:r>
              <a:rPr lang="en-US" dirty="0" err="1"/>
              <a:t>sparkRules</a:t>
            </a:r>
            <a:r>
              <a:rPr lang="en-US" dirty="0"/>
              <a:t> needs a </a:t>
            </a:r>
            <a:r>
              <a:rPr lang="en-US" dirty="0" err="1">
                <a:solidFill>
                  <a:srgbClr val="00B050"/>
                </a:solidFill>
              </a:rPr>
              <a:t>hisClip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Always interpolate before using a </a:t>
            </a:r>
            <a:r>
              <a:rPr lang="en-US" dirty="0" err="1">
                <a:solidFill>
                  <a:srgbClr val="00B050"/>
                </a:solidFill>
              </a:rPr>
              <a:t>hisClip</a:t>
            </a:r>
            <a:r>
              <a:rPr lang="en-US" dirty="0"/>
              <a:t> because you want the best possible boundary conditions for your interpolation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CEFF1-B05B-654A-9C97-F5EE49112E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65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8"/>
            <a:ext cx="12091564" cy="609599"/>
          </a:xfrm>
        </p:spPr>
        <p:txBody>
          <a:bodyPr/>
          <a:lstStyle/>
          <a:p>
            <a:r>
              <a:rPr lang="en-US" dirty="0"/>
              <a:t>Built-in Limit of 10,000 Records for Queries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562600"/>
          </a:xfrm>
        </p:spPr>
        <p:txBody>
          <a:bodyPr/>
          <a:lstStyle/>
          <a:p>
            <a:r>
              <a:rPr lang="en-US" sz="2400" dirty="0"/>
              <a:t>SkySpark caps the number of records generated by a query (check the </a:t>
            </a:r>
            <a:r>
              <a:rPr lang="en-US" sz="2400" dirty="0" err="1">
                <a:solidFill>
                  <a:srgbClr val="00B050"/>
                </a:solidFill>
              </a:rPr>
              <a:t>hisLimit</a:t>
            </a:r>
            <a:r>
              <a:rPr lang="en-US" sz="2400" dirty="0"/>
              <a:t> tag in </a:t>
            </a:r>
            <a:r>
              <a:rPr lang="en-US" sz="2400" dirty="0" err="1">
                <a:solidFill>
                  <a:schemeClr val="accent2"/>
                </a:solidFill>
              </a:rPr>
              <a:t>HisGrid</a:t>
            </a:r>
            <a:r>
              <a:rPr lang="en-US" sz="2400" dirty="0"/>
              <a:t> meta)</a:t>
            </a:r>
          </a:p>
          <a:p>
            <a:r>
              <a:rPr lang="en-US" sz="2400" dirty="0"/>
              <a:t>There are a couple reasons that a graph will not display history data for the entire requested data range</a:t>
            </a:r>
          </a:p>
          <a:p>
            <a:pPr lvl="1"/>
            <a:r>
              <a:rPr lang="en-US" sz="2000" dirty="0"/>
              <a:t>Small history collection interval		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Lar</a:t>
            </a:r>
            <a:r>
              <a:rPr lang="en-US" sz="2000" dirty="0"/>
              <a:t>ge data range</a:t>
            </a:r>
          </a:p>
          <a:p>
            <a:r>
              <a:rPr lang="en-US" sz="2400" dirty="0"/>
              <a:t>To remove or change the limit, pass an option as a </a:t>
            </a:r>
            <a:r>
              <a:rPr lang="en-US" sz="2400" dirty="0" err="1">
                <a:solidFill>
                  <a:schemeClr val="accent2"/>
                </a:solidFill>
              </a:rPr>
              <a:t>Dict</a:t>
            </a:r>
            <a:r>
              <a:rPr lang="en-US" sz="2400" dirty="0"/>
              <a:t> to the </a:t>
            </a:r>
            <a:r>
              <a:rPr lang="en-US" sz="2400" dirty="0" err="1">
                <a:solidFill>
                  <a:srgbClr val="00B050"/>
                </a:solidFill>
              </a:rPr>
              <a:t>hisRead</a:t>
            </a:r>
            <a:r>
              <a:rPr lang="en-US" sz="2400" dirty="0">
                <a:solidFill>
                  <a:srgbClr val="00B050"/>
                </a:solidFill>
              </a:rPr>
              <a:t>()</a:t>
            </a:r>
            <a:r>
              <a:rPr lang="en-US" sz="2400" dirty="0"/>
              <a:t> function</a:t>
            </a:r>
          </a:p>
          <a:p>
            <a:pPr lvl="1"/>
            <a:r>
              <a:rPr lang="en-US" sz="2000" dirty="0">
                <a:solidFill>
                  <a:srgbClr val="00B050"/>
                </a:solidFill>
              </a:rPr>
              <a:t>read(point).</a:t>
            </a:r>
            <a:r>
              <a:rPr lang="en-US" sz="2000" dirty="0" err="1">
                <a:solidFill>
                  <a:srgbClr val="00B050"/>
                </a:solidFill>
              </a:rPr>
              <a:t>hisRead</a:t>
            </a:r>
            <a:r>
              <a:rPr lang="en-US" sz="2000" dirty="0">
                <a:solidFill>
                  <a:srgbClr val="00B050"/>
                </a:solidFill>
              </a:rPr>
              <a:t>(null, {-limit})		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●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000" dirty="0" err="1">
                <a:solidFill>
                  <a:srgbClr val="00B050"/>
                </a:solidFill>
              </a:rPr>
              <a:t>hisRead</a:t>
            </a:r>
            <a:r>
              <a:rPr lang="en-US" sz="2000" dirty="0">
                <a:solidFill>
                  <a:srgbClr val="00B050"/>
                </a:solidFill>
              </a:rPr>
              <a:t>([pt1, pt2], dates, {limit:50000})</a:t>
            </a:r>
          </a:p>
          <a:p>
            <a:r>
              <a:rPr lang="en-US" sz="2400" dirty="0"/>
              <a:t>You must use a -limit before doing a rollup.  </a:t>
            </a:r>
          </a:p>
          <a:p>
            <a:pPr marL="0" indent="0">
              <a:buNone/>
            </a:pPr>
            <a:r>
              <a:rPr lang="en-US" sz="2400" dirty="0"/>
              <a:t>	Example: </a:t>
            </a:r>
            <a:r>
              <a:rPr lang="en-US" sz="2400" dirty="0">
                <a:solidFill>
                  <a:srgbClr val="00B050"/>
                </a:solidFill>
              </a:rPr>
              <a:t>read(point).</a:t>
            </a:r>
            <a:r>
              <a:rPr lang="en-US" sz="2400" dirty="0" err="1">
                <a:solidFill>
                  <a:srgbClr val="00B050"/>
                </a:solidFill>
              </a:rPr>
              <a:t>hisRead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 err="1">
                <a:solidFill>
                  <a:srgbClr val="00B050"/>
                </a:solidFill>
              </a:rPr>
              <a:t>pastYear</a:t>
            </a:r>
            <a:r>
              <a:rPr lang="en-US" sz="2400" dirty="0">
                <a:solidFill>
                  <a:srgbClr val="00B050"/>
                </a:solidFill>
              </a:rPr>
              <a:t>, {-limit}).</a:t>
            </a:r>
            <a:r>
              <a:rPr lang="en-US" sz="2400" dirty="0" err="1">
                <a:solidFill>
                  <a:srgbClr val="00B050"/>
                </a:solidFill>
              </a:rPr>
              <a:t>hisRollup</a:t>
            </a:r>
            <a:r>
              <a:rPr lang="en-US" sz="2400" dirty="0">
                <a:solidFill>
                  <a:srgbClr val="00B050"/>
                </a:solidFill>
              </a:rPr>
              <a:t>(max, 1day)</a:t>
            </a:r>
            <a:r>
              <a:rPr lang="en-US" sz="2400" dirty="0"/>
              <a:t> in order for the </a:t>
            </a:r>
          </a:p>
          <a:p>
            <a:pPr marL="0" indent="0">
              <a:buNone/>
            </a:pPr>
            <a:r>
              <a:rPr lang="en-US" sz="2400" dirty="0"/>
              <a:t>	rollup to be passed the entire history grid.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D386B2-55E4-3A4D-B826-FFD9BDE29F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49677-6BFB-A34C-BEFD-4539972D8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3287" y="5227637"/>
            <a:ext cx="6680013" cy="18137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B9F7722-3A23-2D49-B5F7-481D05741198}"/>
              </a:ext>
            </a:extLst>
          </p:cNvPr>
          <p:cNvSpPr/>
          <p:nvPr/>
        </p:nvSpPr>
        <p:spPr>
          <a:xfrm>
            <a:off x="6245097" y="6113472"/>
            <a:ext cx="1693989" cy="308835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1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</a:rPr>
              <a:t>hisAppendNA</a:t>
            </a:r>
            <a:endParaRPr lang="en-US" sz="4000" b="1" dirty="0">
              <a:solidFill>
                <a:srgbClr val="30609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0932" y="1341437"/>
            <a:ext cx="5288862" cy="55721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Sometimes data stops coming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err="1">
                <a:latin typeface="Avenir Book" panose="02000503020000020003"/>
              </a:rPr>
              <a:t>SkySpark’s</a:t>
            </a:r>
            <a:r>
              <a:rPr lang="en-US" sz="2400" dirty="0">
                <a:latin typeface="Avenir Book" panose="02000503020000020003"/>
              </a:rPr>
              <a:t> default behavior is interpolate the last known data point into the future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A tag called 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hisAppendNA</a:t>
            </a:r>
            <a:r>
              <a:rPr lang="en-US" sz="2400" dirty="0">
                <a:latin typeface="Avenir Book" panose="02000503020000020003"/>
              </a:rPr>
              <a:t> can be added to any point to prevent this behavior from happening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If you expect data to come in every 15min, then it might be wise to give the </a:t>
            </a:r>
            <a:r>
              <a:rPr lang="en-US" sz="2400" dirty="0" err="1">
                <a:latin typeface="Avenir Book" panose="02000503020000020003"/>
              </a:rPr>
              <a:t>hisAppendNA</a:t>
            </a:r>
            <a:r>
              <a:rPr lang="en-US" sz="2400" dirty="0">
                <a:latin typeface="Avenir Book" panose="02000503020000020003"/>
              </a:rPr>
              <a:t> tag a value of at least 2 intervals such as 30min as shown below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This will prevent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false sparks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We put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{hisAppendNA:30min}</a:t>
            </a:r>
            <a:r>
              <a:rPr lang="en-US" sz="2400" dirty="0">
                <a:latin typeface="Avenir Book" panose="02000503020000020003"/>
              </a:rPr>
              <a:t> in our computed histories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F51D48-D012-B444-92EA-EB74D21D5B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CF767-CEF6-9947-93DF-309DE4CC0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845" y="427037"/>
            <a:ext cx="6324600" cy="6486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B530D37-373B-604F-A1E9-DC01236D0AAA}"/>
              </a:ext>
            </a:extLst>
          </p:cNvPr>
          <p:cNvSpPr/>
          <p:nvPr/>
        </p:nvSpPr>
        <p:spPr>
          <a:xfrm>
            <a:off x="6034087" y="5444362"/>
            <a:ext cx="3962400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295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21F3B-77CB-9840-A109-88F01585C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Computed Histories</a:t>
            </a:r>
          </a:p>
        </p:txBody>
      </p:sp>
    </p:spTree>
    <p:extLst>
      <p:ext uri="{BB962C8B-B14F-4D97-AF65-F5344CB8AC3E}">
        <p14:creationId xmlns:p14="http://schemas.microsoft.com/office/powerpoint/2010/main" val="486713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Computed History?  Part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5998411" cy="5414964"/>
          </a:xfrm>
        </p:spPr>
        <p:txBody>
          <a:bodyPr/>
          <a:lstStyle/>
          <a:p>
            <a:r>
              <a:rPr lang="en-US" dirty="0"/>
              <a:t>Say you have all meters, but the main meter?  </a:t>
            </a:r>
          </a:p>
          <a:p>
            <a:r>
              <a:rPr lang="en-US" dirty="0"/>
              <a:t>Virtual point/computed histories take 4 parameters: </a:t>
            </a:r>
          </a:p>
          <a:p>
            <a:pPr lvl="1"/>
            <a:r>
              <a:rPr lang="en-US" dirty="0"/>
              <a:t>rec: the record the </a:t>
            </a:r>
            <a:r>
              <a:rPr lang="en-US" dirty="0" err="1">
                <a:solidFill>
                  <a:srgbClr val="00B050"/>
                </a:solidFill>
              </a:rPr>
              <a:t>hisFunc</a:t>
            </a:r>
            <a:r>
              <a:rPr lang="en-US" dirty="0"/>
              <a:t> is on </a:t>
            </a:r>
          </a:p>
          <a:p>
            <a:pPr lvl="2"/>
            <a:r>
              <a:rPr lang="en-US" dirty="0"/>
              <a:t>This is the starting point for ref jumping</a:t>
            </a:r>
          </a:p>
          <a:p>
            <a:pPr lvl="1"/>
            <a:r>
              <a:rPr lang="en-US" dirty="0"/>
              <a:t>dates: </a:t>
            </a:r>
            <a:r>
              <a:rPr lang="en-US" dirty="0" err="1"/>
              <a:t>dateTime</a:t>
            </a:r>
            <a:r>
              <a:rPr lang="en-US" dirty="0"/>
              <a:t> range (computed daily for rules)</a:t>
            </a:r>
          </a:p>
          <a:p>
            <a:pPr lvl="1"/>
            <a:r>
              <a:rPr lang="en-US" dirty="0"/>
              <a:t>opts: not used (legacy placeholder)</a:t>
            </a:r>
          </a:p>
          <a:p>
            <a:pPr lvl="1"/>
            <a:r>
              <a:rPr lang="en-US" dirty="0"/>
              <a:t>yield: used to control output</a:t>
            </a:r>
          </a:p>
          <a:p>
            <a:r>
              <a:rPr lang="en-US" dirty="0"/>
              <a:t>Computed History is not stored</a:t>
            </a:r>
          </a:p>
          <a:p>
            <a:r>
              <a:rPr lang="en-US" dirty="0"/>
              <a:t>Points count in license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1A578-E0B5-1347-B828-E55EE1CC44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701087" y="884237"/>
            <a:ext cx="4038600" cy="217566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000" kern="0" dirty="0">
                <a:latin typeface="Avenir Book" panose="02000503020000020003"/>
              </a:rPr>
              <a:t>The name of this function is bound to the </a:t>
            </a:r>
            <a:r>
              <a:rPr lang="en-US" sz="2000" kern="0" dirty="0" err="1">
                <a:solidFill>
                  <a:schemeClr val="accent2"/>
                </a:solidFill>
                <a:latin typeface="Avenir Book" panose="02000503020000020003"/>
              </a:rPr>
              <a:t>hisFunc</a:t>
            </a:r>
            <a:r>
              <a:rPr lang="en-US" sz="2000" kern="0" dirty="0">
                <a:latin typeface="Avenir Book" panose="02000503020000020003"/>
              </a:rPr>
              <a:t> tag of the point</a:t>
            </a:r>
          </a:p>
          <a:p>
            <a:pPr>
              <a:buFont typeface="Arial"/>
              <a:buChar char="•"/>
            </a:pPr>
            <a:r>
              <a:rPr lang="en-US" sz="2000" kern="0" dirty="0">
                <a:latin typeface="Avenir Book" panose="02000503020000020003"/>
              </a:rPr>
              <a:t>Best practice is to include the   </a:t>
            </a:r>
            <a:r>
              <a:rPr lang="en-US" sz="2000" kern="0" dirty="0">
                <a:solidFill>
                  <a:srgbClr val="00B050"/>
                </a:solidFill>
                <a:latin typeface="Avenir Book" panose="02000503020000020003"/>
              </a:rPr>
              <a:t>{-limit, </a:t>
            </a:r>
            <a:r>
              <a:rPr lang="en-US" sz="2000" kern="0" dirty="0" err="1">
                <a:solidFill>
                  <a:srgbClr val="00B050"/>
                </a:solidFill>
                <a:latin typeface="Avenir Book" panose="02000503020000020003"/>
              </a:rPr>
              <a:t>hisAppendNA</a:t>
            </a:r>
            <a:r>
              <a:rPr lang="en-US" sz="2000" kern="0" dirty="0">
                <a:solidFill>
                  <a:srgbClr val="00B050"/>
                </a:solidFill>
                <a:latin typeface="Avenir Book" panose="02000503020000020003"/>
              </a:rPr>
              <a:t>: </a:t>
            </a:r>
            <a:r>
              <a:rPr lang="en-US" sz="2000" kern="0" dirty="0" err="1">
                <a:solidFill>
                  <a:srgbClr val="00B050"/>
                </a:solidFill>
                <a:latin typeface="Avenir Book" panose="02000503020000020003"/>
              </a:rPr>
              <a:t>xxmin</a:t>
            </a:r>
            <a:r>
              <a:rPr lang="en-US" sz="2000" kern="0" dirty="0">
                <a:solidFill>
                  <a:srgbClr val="00B050"/>
                </a:solidFill>
                <a:latin typeface="Avenir Book" panose="02000503020000020003"/>
              </a:rPr>
              <a:t>}</a:t>
            </a:r>
            <a:r>
              <a:rPr lang="en-US" sz="2000" kern="0" dirty="0">
                <a:latin typeface="Avenir Book" panose="02000503020000020003"/>
              </a:rPr>
              <a:t> on all computed histories’ </a:t>
            </a:r>
            <a:r>
              <a:rPr lang="en-US" sz="2000" kern="0" dirty="0" err="1">
                <a:latin typeface="Avenir Book" panose="02000503020000020003"/>
              </a:rPr>
              <a:t>hisReads</a:t>
            </a:r>
            <a:endParaRPr lang="en-US" sz="2000" kern="0" dirty="0">
              <a:latin typeface="Avenir Book" panose="020005030200000200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395154-0853-5E4F-A39B-2417C56A4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6087" y="3248320"/>
            <a:ext cx="5998411" cy="35453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87E3762-50C2-4F4D-90EB-24DAEC5E1DB5}"/>
              </a:ext>
            </a:extLst>
          </p:cNvPr>
          <p:cNvSpPr/>
          <p:nvPr/>
        </p:nvSpPr>
        <p:spPr>
          <a:xfrm>
            <a:off x="9539287" y="4932614"/>
            <a:ext cx="2209800" cy="340184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4440" tIns="62220" rIns="124440" bIns="62220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27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What is a Computed History?  Part II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/>
              </a:rPr>
              <a:t>Examples: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2847A-2297-FB4C-9984-563E5A3CC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844087" y="1942131"/>
            <a:ext cx="2819400" cy="112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Below: Note how you can insert virtually any formula after the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yield</a:t>
            </a:r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 once you have the necessary fields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487" y="4199096"/>
            <a:ext cx="3200399" cy="189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Note the use of </a:t>
            </a:r>
            <a:r>
              <a:rPr lang="en-US" dirty="0" err="1">
                <a:solidFill>
                  <a:srgbClr val="C00000"/>
                </a:solidFill>
                <a:latin typeface="Avenir Book" panose="02000503020000020003"/>
              </a:rPr>
              <a:t>hisInterpolate</a:t>
            </a:r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 and {-limit}</a:t>
            </a:r>
          </a:p>
          <a:p>
            <a:pPr algn="ctr"/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Also note that </a:t>
            </a:r>
            <a:r>
              <a:rPr lang="en-US" dirty="0" err="1">
                <a:solidFill>
                  <a:srgbClr val="C00000"/>
                </a:solidFill>
                <a:latin typeface="Avenir Book" panose="02000503020000020003"/>
              </a:rPr>
              <a:t>hisAppendNA</a:t>
            </a:r>
            <a:r>
              <a:rPr lang="en-US" dirty="0">
                <a:solidFill>
                  <a:srgbClr val="C00000"/>
                </a:solidFill>
                <a:latin typeface="Avenir Book" panose="02000503020000020003"/>
              </a:rPr>
              <a:t> is used to prevent old data from interpolating into the future when no more data is present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2919002" y="5664902"/>
            <a:ext cx="9601200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/>
              </a:rPr>
              <a:t>Note the </a:t>
            </a:r>
            <a:r>
              <a:rPr lang="en-US" sz="2000" dirty="0" err="1">
                <a:latin typeface="Avenir Book" panose="02000503020000020003"/>
              </a:rPr>
              <a:t>hisRead</a:t>
            </a:r>
            <a:endParaRPr lang="en-US" sz="2000" dirty="0">
              <a:latin typeface="Avenir Book" panose="02000503020000020003"/>
            </a:endParaRP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/>
              </a:rPr>
              <a:t>Note using each to loop through and create new history (will create same number of </a:t>
            </a:r>
            <a:r>
              <a:rPr lang="en-US" sz="2000" dirty="0" err="1">
                <a:latin typeface="Avenir Book" panose="02000503020000020003"/>
              </a:rPr>
              <a:t>ts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val</a:t>
            </a:r>
            <a:r>
              <a:rPr lang="en-US" sz="2000" dirty="0">
                <a:latin typeface="Avenir Book" panose="02000503020000020003"/>
              </a:rPr>
              <a:t> pairs as source grid)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sz="2000" dirty="0">
              <a:latin typeface="Avenir Book" panose="02000503020000020003"/>
            </a:endParaRPr>
          </a:p>
          <a:p>
            <a:pPr indent="-342900"/>
            <a:r>
              <a:rPr lang="en-US" sz="2000" dirty="0">
                <a:latin typeface="Avenir Book" panose="02000503020000020003"/>
              </a:rPr>
              <a:t>Testing: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read(point).</a:t>
            </a: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hisRead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(yesterday)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D0E5C9-884D-0A45-A0D7-83E88923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962" y="1055715"/>
            <a:ext cx="6017754" cy="2609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D65C7E-AFAB-3E4C-A30E-8EEDB61BB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678" y="3436438"/>
            <a:ext cx="5876004" cy="25299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22980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E193A-B900-C14A-98F5-6FD9F39D8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Essential Topics for Importing Data from Files</a:t>
            </a:r>
          </a:p>
        </p:txBody>
      </p:sp>
    </p:spTree>
    <p:extLst>
      <p:ext uri="{BB962C8B-B14F-4D97-AF65-F5344CB8AC3E}">
        <p14:creationId xmlns:p14="http://schemas.microsoft.com/office/powerpoint/2010/main" val="64281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000" b="1" dirty="0">
                <a:solidFill>
                  <a:srgbClr val="306091"/>
                </a:solidFill>
              </a:rPr>
              <a:t>Databases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err="1"/>
              <a:t>SkySpark’s</a:t>
            </a:r>
            <a:r>
              <a:rPr lang="en-US" b="1" dirty="0"/>
              <a:t> Folio database is a key to its speed and small size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There are many different types of databases and throughout this course we mostly compare Folio’s graph-oriented NoSQL database to SQL databases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The basic unit of storage in Folio is a </a:t>
            </a:r>
            <a:r>
              <a:rPr lang="en-US" dirty="0">
                <a:solidFill>
                  <a:schemeClr val="accent2"/>
                </a:solidFill>
              </a:rPr>
              <a:t>record </a:t>
            </a:r>
            <a:r>
              <a:rPr lang="en-US" dirty="0">
                <a:solidFill>
                  <a:schemeClr val="tx1"/>
                </a:solidFill>
              </a:rPr>
              <a:t>(like a row in Excel)</a:t>
            </a:r>
            <a:endParaRPr lang="en-US" sz="2800" dirty="0">
              <a:solidFill>
                <a:schemeClr val="tx1"/>
              </a:solidFill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Folio</a:t>
            </a:r>
            <a:r>
              <a:rPr lang="en-US" sz="2800" dirty="0"/>
              <a:t> stores </a:t>
            </a:r>
            <a:r>
              <a:rPr lang="en-US" sz="2800" dirty="0">
                <a:solidFill>
                  <a:srgbClr val="00B050"/>
                </a:solidFill>
              </a:rPr>
              <a:t>site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equip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B050"/>
                </a:solidFill>
              </a:rPr>
              <a:t>point</a:t>
            </a:r>
            <a:r>
              <a:rPr lang="en-US" sz="2800" dirty="0"/>
              <a:t>, and </a:t>
            </a:r>
            <a:r>
              <a:rPr lang="en-US" dirty="0">
                <a:solidFill>
                  <a:srgbClr val="00B050"/>
                </a:solidFill>
              </a:rPr>
              <a:t>his</a:t>
            </a:r>
            <a:r>
              <a:rPr lang="en-US" sz="2800" dirty="0"/>
              <a:t> </a:t>
            </a:r>
            <a:r>
              <a:rPr lang="en-US" dirty="0">
                <a:solidFill>
                  <a:schemeClr val="accent2"/>
                </a:solidFill>
              </a:rPr>
              <a:t>records</a:t>
            </a:r>
            <a:r>
              <a:rPr lang="en-US" sz="2800" dirty="0"/>
              <a:t> (among other things)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/>
              <a:t>Facts are added to these records as </a:t>
            </a:r>
            <a:r>
              <a:rPr lang="en-US" dirty="0">
                <a:solidFill>
                  <a:schemeClr val="accent2"/>
                </a:solidFill>
              </a:rPr>
              <a:t>tags</a:t>
            </a:r>
            <a:endParaRPr lang="en-US" sz="2800" dirty="0"/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/>
              <a:t>Ordering data (</a:t>
            </a:r>
            <a:r>
              <a:rPr lang="en-US" dirty="0">
                <a:solidFill>
                  <a:schemeClr val="accent2"/>
                </a:solidFill>
              </a:rPr>
              <a:t>records</a:t>
            </a:r>
            <a:r>
              <a:rPr lang="en-US" sz="2800" dirty="0"/>
              <a:t>) can be very expensive in databases, so </a:t>
            </a:r>
            <a:r>
              <a:rPr lang="en-US" dirty="0">
                <a:solidFill>
                  <a:schemeClr val="accent2"/>
                </a:solidFill>
              </a:rPr>
              <a:t>records</a:t>
            </a:r>
            <a:r>
              <a:rPr lang="en-US" sz="2800" dirty="0"/>
              <a:t> are not usually ordered</a:t>
            </a:r>
          </a:p>
          <a:p>
            <a:pPr marL="889000" lvl="1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SkySpark will always order history records from a </a:t>
            </a:r>
            <a:r>
              <a:rPr lang="en-US" dirty="0" err="1">
                <a:solidFill>
                  <a:srgbClr val="00B050"/>
                </a:solidFill>
              </a:rPr>
              <a:t>hisRead</a:t>
            </a:r>
            <a:r>
              <a:rPr lang="en-US" dirty="0">
                <a:solidFill>
                  <a:srgbClr val="00B050"/>
                </a:solidFill>
              </a:rPr>
              <a:t>() </a:t>
            </a:r>
            <a:r>
              <a:rPr lang="en-US" dirty="0"/>
              <a:t>using the timestamp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/>
              <a:t>The four database operations are </a:t>
            </a:r>
            <a:r>
              <a:rPr lang="en-US" sz="2800" dirty="0">
                <a:solidFill>
                  <a:schemeClr val="accent2"/>
                </a:solidFill>
              </a:rPr>
              <a:t>C</a:t>
            </a:r>
            <a:r>
              <a:rPr lang="en-US" sz="2800" dirty="0"/>
              <a:t>reate, </a:t>
            </a:r>
            <a:r>
              <a:rPr lang="en-US" sz="2800" dirty="0">
                <a:solidFill>
                  <a:schemeClr val="accent2"/>
                </a:solidFill>
              </a:rPr>
              <a:t>R</a:t>
            </a:r>
            <a:r>
              <a:rPr lang="en-US" sz="2800" dirty="0"/>
              <a:t>ead, </a:t>
            </a:r>
            <a:r>
              <a:rPr lang="en-US" sz="2800" dirty="0">
                <a:solidFill>
                  <a:schemeClr val="accent2"/>
                </a:solidFill>
              </a:rPr>
              <a:t>U</a:t>
            </a:r>
            <a:r>
              <a:rPr lang="en-US" sz="2800" dirty="0"/>
              <a:t>pdate, and </a:t>
            </a:r>
            <a:r>
              <a:rPr lang="en-US" sz="2800" dirty="0">
                <a:solidFill>
                  <a:schemeClr val="accent2"/>
                </a:solidFill>
              </a:rPr>
              <a:t>D</a:t>
            </a:r>
            <a:r>
              <a:rPr lang="en-US" sz="2800" dirty="0"/>
              <a:t>elete aka </a:t>
            </a:r>
            <a:r>
              <a:rPr lang="en-US" sz="2800" dirty="0">
                <a:solidFill>
                  <a:schemeClr val="accent2"/>
                </a:solidFill>
              </a:rPr>
              <a:t>CRUD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6F7ED5-C911-D849-AE43-45EBD98EF5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77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646238"/>
            <a:ext cx="5820355" cy="419099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Functions: </a:t>
            </a:r>
          </a:p>
          <a:p>
            <a:pPr lvl="1">
              <a:buFont typeface="Arial"/>
              <a:buChar char="•"/>
            </a:pPr>
            <a:r>
              <a:rPr lang="en-US" sz="2400" b="1" dirty="0" err="1">
                <a:latin typeface="Avenir Book" panose="02000503020000020003"/>
              </a:rPr>
              <a:t>parseBool</a:t>
            </a:r>
            <a:r>
              <a:rPr lang="en-US" sz="2400" b="1" dirty="0">
                <a:latin typeface="Avenir Book" panose="02000503020000020003"/>
              </a:rPr>
              <a:t>(row[“v0”])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parseDate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000" dirty="0">
                <a:latin typeface="Avenir Book" panose="02000503020000020003"/>
              </a:rPr>
              <a:t>row-&gt;</a:t>
            </a:r>
            <a:r>
              <a:rPr lang="en-US" sz="2000" dirty="0" err="1">
                <a:latin typeface="Avenir Book" panose="02000503020000020003"/>
              </a:rPr>
              <a:t>ts</a:t>
            </a:r>
            <a:r>
              <a:rPr lang="en-US" sz="2000" dirty="0">
                <a:latin typeface="Avenir Book" panose="02000503020000020003"/>
              </a:rPr>
              <a:t>,“YYYY-MM-DD”</a:t>
            </a:r>
            <a:r>
              <a:rPr lang="en-US" sz="2400" dirty="0">
                <a:latin typeface="Avenir Book" panose="02000503020000020003"/>
              </a:rPr>
              <a:t>) *</a:t>
            </a:r>
          </a:p>
          <a:p>
            <a:pPr lvl="1">
              <a:buFont typeface="Arial"/>
              <a:buChar char="•"/>
            </a:pPr>
            <a:r>
              <a:rPr lang="en-US" sz="2400" b="1" dirty="0" err="1">
                <a:latin typeface="Avenir Book" panose="02000503020000020003"/>
              </a:rPr>
              <a:t>parseDateTime</a:t>
            </a:r>
            <a:r>
              <a:rPr lang="en-US" sz="2400" b="1" dirty="0">
                <a:latin typeface="Avenir Book" panose="02000503020000020003"/>
              </a:rPr>
              <a:t>(row-&gt;</a:t>
            </a:r>
            <a:r>
              <a:rPr lang="en-US" sz="2400" b="1" dirty="0" err="1">
                <a:latin typeface="Avenir Book" panose="02000503020000020003"/>
              </a:rPr>
              <a:t>ts</a:t>
            </a:r>
            <a:r>
              <a:rPr lang="en-US" sz="2400" b="1" dirty="0">
                <a:latin typeface="Avenir Book" panose="02000503020000020003"/>
              </a:rPr>
              <a:t>,“YYYY-MM-DD </a:t>
            </a:r>
            <a:r>
              <a:rPr lang="en-US" sz="2400" b="1" dirty="0" err="1">
                <a:latin typeface="Avenir Book" panose="02000503020000020003"/>
              </a:rPr>
              <a:t>hh:mm:ss</a:t>
            </a:r>
            <a:r>
              <a:rPr lang="en-US" sz="2400" b="1" dirty="0">
                <a:latin typeface="Avenir Book" panose="02000503020000020003"/>
              </a:rPr>
              <a:t> AA zzzz”) *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read(</a:t>
            </a:r>
            <a:r>
              <a:rPr lang="en-US" sz="2400" dirty="0" err="1">
                <a:latin typeface="Avenir Book" panose="02000503020000020003"/>
              </a:rPr>
              <a:t>parseFilter</a:t>
            </a:r>
            <a:r>
              <a:rPr lang="en-US" sz="2000" dirty="0">
                <a:latin typeface="Avenir Book" panose="02000503020000020003"/>
              </a:rPr>
              <a:t>(“heat or cool”</a:t>
            </a:r>
            <a:r>
              <a:rPr lang="en-US" sz="2400" dirty="0">
                <a:latin typeface="Avenir Book" panose="02000503020000020003"/>
              </a:rPr>
              <a:t>)) **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parseFloat</a:t>
            </a:r>
            <a:r>
              <a:rPr lang="en-US" sz="2400" dirty="0">
                <a:latin typeface="Avenir Book" panose="02000503020000020003"/>
              </a:rPr>
              <a:t>(row[“v0”])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parseInt</a:t>
            </a:r>
            <a:r>
              <a:rPr lang="en-US" sz="2400" dirty="0">
                <a:latin typeface="Avenir Book" panose="02000503020000020003"/>
              </a:rPr>
              <a:t>(row[“v0”])</a:t>
            </a:r>
          </a:p>
          <a:p>
            <a:pPr lvl="1">
              <a:buFont typeface="Arial"/>
              <a:buChar char="•"/>
            </a:pPr>
            <a:r>
              <a:rPr lang="en-US" sz="2400" b="1" dirty="0" err="1">
                <a:latin typeface="Avenir Book" panose="02000503020000020003"/>
              </a:rPr>
              <a:t>parseNumber</a:t>
            </a:r>
            <a:r>
              <a:rPr lang="en-US" sz="2400" b="1" dirty="0">
                <a:latin typeface="Avenir Book" panose="02000503020000020003"/>
              </a:rPr>
              <a:t>(row[“v0”])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parseRef</a:t>
            </a:r>
            <a:r>
              <a:rPr lang="en-US" sz="2400" dirty="0">
                <a:latin typeface="Avenir Book" panose="02000503020000020003"/>
              </a:rPr>
              <a:t>(row[“id”])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1160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How do I Convert between Data Types?</a:t>
            </a:r>
            <a:br>
              <a:rPr lang="en-US" sz="4000" b="1" dirty="0">
                <a:solidFill>
                  <a:srgbClr val="306091"/>
                </a:solidFill>
              </a:rPr>
            </a:br>
            <a:r>
              <a:rPr lang="en-US" sz="3200" b="1" i="1" dirty="0">
                <a:solidFill>
                  <a:schemeClr val="tx1"/>
                </a:solidFill>
              </a:rPr>
              <a:t>Essential Functions when Importing Data</a:t>
            </a:r>
            <a:endParaRPr lang="en-US" sz="4000" b="1" i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40BCC-E966-AB40-A0E4-E0E61AFCF8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6687054" y="1570037"/>
            <a:ext cx="5443033" cy="434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parseTime</a:t>
            </a:r>
            <a:r>
              <a:rPr lang="en-US" sz="2400" kern="0" dirty="0">
                <a:latin typeface="Avenir Book" panose="02000503020000020003"/>
              </a:rPr>
              <a:t>(row-&gt;</a:t>
            </a:r>
            <a:r>
              <a:rPr lang="en-US" sz="2400" kern="0" dirty="0" err="1">
                <a:latin typeface="Avenir Book" panose="02000503020000020003"/>
              </a:rPr>
              <a:t>ts</a:t>
            </a:r>
            <a:r>
              <a:rPr lang="en-US" sz="2400" kern="0" dirty="0">
                <a:latin typeface="Avenir Book" panose="02000503020000020003"/>
              </a:rPr>
              <a:t>,“</a:t>
            </a:r>
            <a:r>
              <a:rPr lang="en-US" sz="2400" kern="0" dirty="0" err="1">
                <a:latin typeface="Avenir Book" panose="02000503020000020003"/>
              </a:rPr>
              <a:t>hh:mm</a:t>
            </a:r>
            <a:r>
              <a:rPr lang="en-US" sz="2400" kern="0" dirty="0">
                <a:latin typeface="Avenir Book" panose="02000503020000020003"/>
              </a:rPr>
              <a:t>”) *</a:t>
            </a:r>
          </a:p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parseUnit</a:t>
            </a:r>
            <a:r>
              <a:rPr lang="en-US" sz="2400" kern="0" dirty="0">
                <a:latin typeface="Avenir Book" panose="02000503020000020003"/>
              </a:rPr>
              <a:t>(row[“unit”])</a:t>
            </a:r>
          </a:p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parseUri</a:t>
            </a:r>
            <a:r>
              <a:rPr lang="en-US" sz="2400" kern="0" dirty="0">
                <a:latin typeface="Avenir Book" panose="02000503020000020003"/>
              </a:rPr>
              <a:t>(row[“hyperlink”])</a:t>
            </a:r>
          </a:p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toAxonCode</a:t>
            </a:r>
            <a:r>
              <a:rPr lang="en-US" sz="2400" kern="0" dirty="0">
                <a:latin typeface="Avenir Book" panose="02000503020000020003"/>
              </a:rPr>
              <a:t>(</a:t>
            </a:r>
            <a:r>
              <a:rPr lang="en-US" sz="2400" kern="0" dirty="0" err="1">
                <a:latin typeface="Avenir Book" panose="02000503020000020003"/>
              </a:rPr>
              <a:t>list,dict</a:t>
            </a:r>
            <a:r>
              <a:rPr lang="en-US" sz="2400" kern="0" dirty="0">
                <a:latin typeface="Avenir Book" panose="02000503020000020003"/>
              </a:rPr>
              <a:t>,“”, or ``) ***</a:t>
            </a:r>
          </a:p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toChar</a:t>
            </a:r>
            <a:r>
              <a:rPr lang="en-US" sz="2400" kern="0" dirty="0">
                <a:latin typeface="Avenir Book" panose="02000503020000020003"/>
              </a:rPr>
              <a:t>(</a:t>
            </a:r>
            <a:r>
              <a:rPr lang="en-US" sz="2400" kern="0" dirty="0" err="1">
                <a:latin typeface="Avenir Book" panose="02000503020000020003"/>
              </a:rPr>
              <a:t>unicodeNumber</a:t>
            </a:r>
            <a:r>
              <a:rPr lang="en-US" sz="2400" kern="0" dirty="0"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kern="0" dirty="0" err="1">
                <a:latin typeface="Avenir Book" panose="02000503020000020003"/>
              </a:rPr>
              <a:t>toDateSpan</a:t>
            </a:r>
            <a:r>
              <a:rPr lang="en-US" sz="2000" kern="0" dirty="0">
                <a:latin typeface="Avenir Book" panose="02000503020000020003"/>
              </a:rPr>
              <a:t>(</a:t>
            </a:r>
            <a:r>
              <a:rPr lang="en-US" sz="1600" kern="0" dirty="0">
                <a:latin typeface="Avenir Book" panose="02000503020000020003"/>
              </a:rPr>
              <a:t>dates or numbers or strings</a:t>
            </a:r>
            <a:r>
              <a:rPr lang="en-US" sz="2400" kern="0" dirty="0"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400" b="1" kern="0" dirty="0" err="1">
                <a:latin typeface="Avenir Book" panose="02000503020000020003"/>
              </a:rPr>
              <a:t>toGrid</a:t>
            </a:r>
            <a:r>
              <a:rPr lang="en-US" sz="2400" b="1" kern="0" dirty="0">
                <a:latin typeface="Avenir Book" panose="02000503020000020003"/>
              </a:rPr>
              <a:t>(</a:t>
            </a:r>
            <a:r>
              <a:rPr lang="en-US" sz="2400" b="1" kern="0" dirty="0" err="1">
                <a:latin typeface="Avenir Book" panose="02000503020000020003"/>
              </a:rPr>
              <a:t>dict</a:t>
            </a:r>
            <a:r>
              <a:rPr lang="en-US" sz="2400" b="1" kern="0" dirty="0">
                <a:latin typeface="Avenir Book" panose="02000503020000020003"/>
              </a:rPr>
              <a:t> or list or scalar)</a:t>
            </a:r>
          </a:p>
          <a:p>
            <a:pPr lvl="1">
              <a:buFont typeface="Arial"/>
              <a:buChar char="•"/>
            </a:pPr>
            <a:r>
              <a:rPr lang="en-US" sz="2400" kern="0" dirty="0">
                <a:latin typeface="Avenir Book" panose="02000503020000020003"/>
              </a:rPr>
              <a:t>names(</a:t>
            </a:r>
            <a:r>
              <a:rPr lang="en-US" sz="2400" kern="0" dirty="0" err="1">
                <a:latin typeface="Avenir Book" panose="02000503020000020003"/>
              </a:rPr>
              <a:t>dict</a:t>
            </a:r>
            <a:r>
              <a:rPr lang="en-US" sz="2400" kern="0" dirty="0">
                <a:latin typeface="Avenir Book" panose="02000503020000020003"/>
              </a:rPr>
              <a:t>) or </a:t>
            </a:r>
            <a:r>
              <a:rPr lang="en-US" sz="2400" kern="0" dirty="0" err="1">
                <a:latin typeface="Avenir Book" panose="02000503020000020003"/>
              </a:rPr>
              <a:t>vals</a:t>
            </a:r>
            <a:r>
              <a:rPr lang="en-US" sz="2400" kern="0" dirty="0">
                <a:latin typeface="Avenir Book" panose="02000503020000020003"/>
              </a:rPr>
              <a:t>(</a:t>
            </a:r>
            <a:r>
              <a:rPr lang="en-US" sz="2400" kern="0" dirty="0" err="1">
                <a:latin typeface="Avenir Book" panose="02000503020000020003"/>
              </a:rPr>
              <a:t>dict</a:t>
            </a:r>
            <a:r>
              <a:rPr lang="en-US" sz="2400" kern="0" dirty="0">
                <a:latin typeface="Avenir Book" panose="02000503020000020003"/>
              </a:rPr>
              <a:t>) to list</a:t>
            </a:r>
          </a:p>
          <a:p>
            <a:pPr lvl="1">
              <a:buFont typeface="Arial"/>
              <a:buChar char="•"/>
            </a:pPr>
            <a:r>
              <a:rPr lang="en-US" sz="2400" kern="0" dirty="0" err="1">
                <a:latin typeface="Avenir Book" panose="02000503020000020003"/>
              </a:rPr>
              <a:t>toHex</a:t>
            </a:r>
            <a:r>
              <a:rPr lang="en-US" sz="2400" kern="0" dirty="0">
                <a:latin typeface="Avenir Book" panose="02000503020000020003"/>
              </a:rPr>
              <a:t>(number)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1487" y="6348576"/>
            <a:ext cx="12649200" cy="784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Note that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parse</a:t>
            </a:r>
            <a:r>
              <a:rPr lang="en-US" sz="2400" dirty="0">
                <a:solidFill>
                  <a:srgbClr val="FF0000"/>
                </a:solidFill>
                <a:latin typeface="Avenir Book" panose="02000503020000020003"/>
              </a:rPr>
              <a:t> functions take a string and turn it into the designated data type.  We will see some examples shortly.  </a:t>
            </a:r>
          </a:p>
        </p:txBody>
      </p:sp>
    </p:spTree>
    <p:extLst>
      <p:ext uri="{BB962C8B-B14F-4D97-AF65-F5344CB8AC3E}">
        <p14:creationId xmlns:p14="http://schemas.microsoft.com/office/powerpoint/2010/main" val="9156764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Functions (</a:t>
            </a:r>
            <a:r>
              <a:rPr lang="en-US" sz="2800" dirty="0" err="1">
                <a:latin typeface="Avenir Book" panose="02000503020000020003"/>
              </a:rPr>
              <a:t>cont</a:t>
            </a:r>
            <a:r>
              <a:rPr lang="en-US" sz="2800" dirty="0">
                <a:latin typeface="Avenir Book" panose="02000503020000020003"/>
              </a:rPr>
              <a:t>): 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toRec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400" dirty="0" err="1">
                <a:latin typeface="Avenir Book" panose="02000503020000020003"/>
              </a:rPr>
              <a:t>dict</a:t>
            </a:r>
            <a:r>
              <a:rPr lang="en-US" sz="2400" dirty="0"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toRecId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400" dirty="0" err="1">
                <a:latin typeface="Avenir Book" panose="02000503020000020003"/>
              </a:rPr>
              <a:t>dict</a:t>
            </a:r>
            <a:r>
              <a:rPr lang="en-US" sz="2400" dirty="0"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toRecIdList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400" dirty="0" err="1">
                <a:latin typeface="Avenir Book" panose="02000503020000020003"/>
              </a:rPr>
              <a:t>dict</a:t>
            </a:r>
            <a:r>
              <a:rPr lang="en-US" sz="2400" dirty="0">
                <a:latin typeface="Avenir Book" panose="02000503020000020003"/>
              </a:rPr>
              <a:t> or grid)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toRecList</a:t>
            </a:r>
            <a:r>
              <a:rPr lang="en-US" sz="2400" dirty="0">
                <a:latin typeface="Avenir Book" panose="02000503020000020003"/>
              </a:rPr>
              <a:t>(list of </a:t>
            </a:r>
            <a:r>
              <a:rPr lang="en-US" sz="2400" dirty="0" err="1">
                <a:latin typeface="Avenir Book" panose="02000503020000020003"/>
              </a:rPr>
              <a:t>dicts</a:t>
            </a:r>
            <a:r>
              <a:rPr lang="en-US" sz="2400" dirty="0">
                <a:latin typeface="Avenir Book" panose="02000503020000020003"/>
              </a:rPr>
              <a:t> or grid)</a:t>
            </a:r>
          </a:p>
          <a:p>
            <a:pPr lvl="1">
              <a:buFont typeface="Arial"/>
              <a:buChar char="•"/>
            </a:pPr>
            <a:r>
              <a:rPr lang="en-US" sz="2400" b="1" dirty="0" err="1">
                <a:latin typeface="Avenir Book" panose="02000503020000020003"/>
              </a:rPr>
              <a:t>toStr</a:t>
            </a:r>
            <a:r>
              <a:rPr lang="en-US" sz="2400" b="1" dirty="0">
                <a:latin typeface="Avenir Book" panose="02000503020000020003"/>
              </a:rPr>
              <a:t>(object)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latin typeface="Avenir Book" panose="02000503020000020003"/>
              </a:rPr>
              <a:t>eval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400" dirty="0" err="1">
                <a:latin typeface="Avenir Book" panose="02000503020000020003"/>
              </a:rPr>
              <a:t>str</a:t>
            </a:r>
            <a:r>
              <a:rPr lang="en-US" sz="2400" dirty="0">
                <a:latin typeface="Avenir Book" panose="02000503020000020003"/>
              </a:rPr>
              <a:t> to </a:t>
            </a:r>
            <a:r>
              <a:rPr lang="en-US" sz="2400" dirty="0" err="1">
                <a:latin typeface="Avenir Book" panose="02000503020000020003"/>
              </a:rPr>
              <a:t>func</a:t>
            </a:r>
            <a:r>
              <a:rPr lang="en-US" sz="2400" dirty="0">
                <a:latin typeface="Avenir Book" panose="02000503020000020003"/>
              </a:rPr>
              <a:t> and run it)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read(temp and sensor).</a:t>
            </a:r>
            <a:r>
              <a:rPr lang="en-US" sz="2400" dirty="0" err="1">
                <a:latin typeface="Avenir Book" panose="02000503020000020003"/>
              </a:rPr>
              <a:t>hisRead</a:t>
            </a:r>
            <a:r>
              <a:rPr lang="en-US" sz="2400" dirty="0">
                <a:latin typeface="Avenir Book" panose="02000503020000020003"/>
              </a:rPr>
              <a:t>(yesterday).</a:t>
            </a:r>
            <a:r>
              <a:rPr lang="en-US" sz="2400" dirty="0" err="1">
                <a:latin typeface="Avenir Book" panose="02000503020000020003"/>
              </a:rPr>
              <a:t>findAll</a:t>
            </a:r>
            <a:r>
              <a:rPr lang="en-US" sz="2400" dirty="0">
                <a:latin typeface="Avenir Book" panose="02000503020000020003"/>
              </a:rPr>
              <a:t>(</a:t>
            </a:r>
            <a:r>
              <a:rPr lang="en-US" sz="2400" dirty="0" err="1">
                <a:latin typeface="Avenir Book" panose="02000503020000020003"/>
              </a:rPr>
              <a:t>filterToFunc</a:t>
            </a:r>
            <a:r>
              <a:rPr lang="en-US" sz="2400" dirty="0">
                <a:latin typeface="Avenir Book" panose="02000503020000020003"/>
              </a:rPr>
              <a:t>(v0 &gt; 70))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77826"/>
            <a:ext cx="12091564" cy="658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How do I Convert between Data Types? (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cont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CBA15-F2EC-B14E-BA29-750678F45A6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22237"/>
            <a:ext cx="12091564" cy="658811"/>
          </a:xfrm>
        </p:spPr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DateTime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Parsing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7BEA7C-E402-6E4B-BFCD-851F72E338C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1488" y="773112"/>
            <a:ext cx="12496798" cy="6283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M/D/YY	no leading zero for under 10 and leading zero year</a:t>
            </a: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MM/DD/YY	leading zeros (even under 10)</a:t>
            </a: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MM/DD/YYYY	leading zeros (even under 10) and 4 digit year</a:t>
            </a: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h:m:s	no leading zeros (specifically under 10)</a:t>
            </a:r>
          </a:p>
          <a:p>
            <a:pPr>
              <a:buFont typeface="Arial"/>
              <a:buChar char="•"/>
            </a:pPr>
            <a:r>
              <a:rPr lang="en-US" sz="2800" kern="0" dirty="0" err="1">
                <a:latin typeface="Avenir Book" panose="02000503020000020003"/>
              </a:rPr>
              <a:t>hh:mm:ss</a:t>
            </a:r>
            <a:r>
              <a:rPr lang="en-US" sz="2800" kern="0" dirty="0">
                <a:latin typeface="Avenir Book" panose="02000503020000020003"/>
              </a:rPr>
              <a:t>		leading zeros (even under 10)</a:t>
            </a: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k and </a:t>
            </a:r>
            <a:r>
              <a:rPr lang="en-US" sz="2800" kern="0" dirty="0" err="1">
                <a:latin typeface="Avenir Book" panose="02000503020000020003"/>
              </a:rPr>
              <a:t>kk</a:t>
            </a:r>
            <a:r>
              <a:rPr lang="en-US" sz="2800" kern="0" dirty="0">
                <a:latin typeface="Avenir Book" panose="02000503020000020003"/>
              </a:rPr>
              <a:t> is 12 hour </a:t>
            </a:r>
            <a:r>
              <a:rPr lang="en-US" sz="2800" kern="0" dirty="0" err="1">
                <a:latin typeface="Avenir Book" panose="02000503020000020003"/>
              </a:rPr>
              <a:t>hour</a:t>
            </a:r>
            <a:r>
              <a:rPr lang="en-US" sz="2800" kern="0" dirty="0">
                <a:latin typeface="Avenir Book" panose="02000503020000020003"/>
              </a:rPr>
              <a:t> digit(s)</a:t>
            </a: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a/A/am/AM	-&gt; a </a:t>
            </a:r>
            <a:r>
              <a:rPr lang="en-US" sz="2800" kern="0" dirty="0" err="1">
                <a:latin typeface="Avenir Book" panose="02000503020000020003"/>
              </a:rPr>
              <a:t>A</a:t>
            </a:r>
            <a:r>
              <a:rPr lang="en-US" sz="2800" kern="0" dirty="0">
                <a:latin typeface="Avenir Book" panose="02000503020000020003"/>
              </a:rPr>
              <a:t> aa </a:t>
            </a:r>
            <a:r>
              <a:rPr lang="en-US" sz="2800" kern="0" dirty="0" err="1">
                <a:latin typeface="Avenir Book" panose="02000503020000020003"/>
              </a:rPr>
              <a:t>AA</a:t>
            </a:r>
            <a:endParaRPr lang="en-US" sz="2800" kern="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kern="0" dirty="0" err="1">
                <a:latin typeface="Avenir Book" panose="02000503020000020003"/>
              </a:rPr>
              <a:t>hh:mm:ss.fff</a:t>
            </a:r>
            <a:r>
              <a:rPr lang="en-US" sz="2800" kern="0" dirty="0">
                <a:latin typeface="Avenir Book" panose="02000503020000020003"/>
              </a:rPr>
              <a:t> </a:t>
            </a:r>
            <a:r>
              <a:rPr lang="en-US" sz="2800" kern="0" dirty="0" err="1">
                <a:latin typeface="Avenir Book" panose="02000503020000020003"/>
              </a:rPr>
              <a:t>zzz</a:t>
            </a:r>
            <a:r>
              <a:rPr lang="en-US" sz="2800" kern="0" dirty="0">
                <a:latin typeface="Avenir Book" panose="02000503020000020003"/>
              </a:rPr>
              <a:t>	-&gt; to the </a:t>
            </a:r>
            <a:r>
              <a:rPr lang="en-US" sz="2800" kern="0" dirty="0" err="1">
                <a:latin typeface="Avenir Book" panose="02000503020000020003"/>
              </a:rPr>
              <a:t>ms</a:t>
            </a:r>
            <a:r>
              <a:rPr lang="en-US" sz="2800" kern="0" dirty="0">
                <a:latin typeface="Avenir Book" panose="02000503020000020003"/>
              </a:rPr>
              <a:t> with </a:t>
            </a:r>
            <a:r>
              <a:rPr lang="en-US" sz="2800" kern="0" dirty="0" err="1">
                <a:latin typeface="Avenir Book" panose="02000503020000020003"/>
              </a:rPr>
              <a:t>tz</a:t>
            </a:r>
            <a:r>
              <a:rPr lang="en-US" sz="2800" kern="0" dirty="0">
                <a:latin typeface="Avenir Book" panose="02000503020000020003"/>
              </a:rPr>
              <a:t> abbreviation</a:t>
            </a:r>
          </a:p>
          <a:p>
            <a:pPr>
              <a:buFont typeface="Arial"/>
              <a:buChar char="•"/>
            </a:pPr>
            <a:r>
              <a:rPr lang="en-US" sz="2800" kern="0" dirty="0" err="1">
                <a:latin typeface="Avenir Book" panose="02000503020000020003"/>
              </a:rPr>
              <a:t>hh:mm:ss.fff</a:t>
            </a:r>
            <a:r>
              <a:rPr lang="en-US" sz="2800" kern="0" dirty="0">
                <a:latin typeface="Avenir Book" panose="02000503020000020003"/>
              </a:rPr>
              <a:t> zzzz	-&gt; to the </a:t>
            </a:r>
            <a:r>
              <a:rPr lang="en-US" sz="2800" kern="0" dirty="0" err="1">
                <a:latin typeface="Avenir Book" panose="02000503020000020003"/>
              </a:rPr>
              <a:t>ms</a:t>
            </a:r>
            <a:r>
              <a:rPr lang="en-US" sz="2800" kern="0" dirty="0">
                <a:latin typeface="Avenir Book" panose="02000503020000020003"/>
              </a:rPr>
              <a:t> with the full </a:t>
            </a:r>
            <a:r>
              <a:rPr lang="en-US" sz="2800" kern="0" dirty="0" err="1">
                <a:latin typeface="Avenir Book" panose="02000503020000020003"/>
              </a:rPr>
              <a:t>tz</a:t>
            </a:r>
            <a:endParaRPr lang="en-US" sz="2800" kern="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kern="0" dirty="0">
                <a:latin typeface="Avenir Book" panose="02000503020000020003"/>
              </a:rPr>
              <a:t>'xyz' 'T' (string literals)</a:t>
            </a:r>
          </a:p>
          <a:p>
            <a:pPr marL="0" indent="0"/>
            <a:r>
              <a:rPr lang="en-US" sz="2800" kern="0" dirty="0">
                <a:latin typeface="Avenir Book" panose="02000503020000020003"/>
              </a:rPr>
              <a:t>		Ex: 09:08:07.567 EST vs 09:08:07.567 </a:t>
            </a:r>
            <a:r>
              <a:rPr lang="en-US" sz="2800" kern="0" dirty="0" err="1">
                <a:latin typeface="Avenir Book" panose="02000503020000020003"/>
              </a:rPr>
              <a:t>New_York</a:t>
            </a:r>
            <a:endParaRPr lang="en-US" sz="2800" kern="0" dirty="0">
              <a:latin typeface="Avenir Book" panose="02000503020000020003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40806E-426F-45B1-8D9F-84B7214D7ED4}"/>
              </a:ext>
            </a:extLst>
          </p:cNvPr>
          <p:cNvSpPr/>
          <p:nvPr/>
        </p:nvSpPr>
        <p:spPr>
          <a:xfrm>
            <a:off x="9615487" y="3094037"/>
            <a:ext cx="3335864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sz="2400" b="1" kern="0" dirty="0">
                <a:solidFill>
                  <a:srgbClr val="FF0000"/>
                </a:solidFill>
                <a:latin typeface="Avenir Book" panose="02000503020000020003"/>
              </a:rPr>
              <a:t>Note that single letters do not necessarily mean single digits</a:t>
            </a:r>
          </a:p>
        </p:txBody>
      </p:sp>
    </p:spTree>
    <p:extLst>
      <p:ext uri="{BB962C8B-B14F-4D97-AF65-F5344CB8AC3E}">
        <p14:creationId xmlns:p14="http://schemas.microsoft.com/office/powerpoint/2010/main" val="577431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DateTime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Parsing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47222-2FD8-B24D-8A87-89FF497E2D5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71487" y="1036637"/>
            <a:ext cx="12649199" cy="5943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>
              <a:buFont typeface="Arial"/>
              <a:buChar char="•"/>
            </a:pPr>
            <a:r>
              <a:rPr lang="en-US" kern="0" dirty="0" err="1">
                <a:latin typeface="Avenir Book"/>
              </a:rPr>
              <a:t>DateTime</a:t>
            </a:r>
            <a:r>
              <a:rPr lang="en-US" kern="0" dirty="0">
                <a:latin typeface="Avenir Book"/>
              </a:rPr>
              <a:t> parsing is one of the most important skills when working with files</a:t>
            </a:r>
          </a:p>
          <a:p>
            <a:pPr>
              <a:buFont typeface="Arial"/>
              <a:buChar char="•"/>
            </a:pPr>
            <a:r>
              <a:rPr lang="en-US" kern="0" dirty="0">
                <a:latin typeface="Avenir Book"/>
              </a:rPr>
              <a:t>Please turn these strings to datetimes in Tools using this format: </a:t>
            </a:r>
          </a:p>
          <a:p>
            <a:pPr lvl="1">
              <a:buFont typeface="Arial"/>
              <a:buChar char="•"/>
            </a:pPr>
            <a:r>
              <a:rPr lang="pt-BR" kern="0" dirty="0">
                <a:solidFill>
                  <a:srgbClr val="FF0000"/>
                </a:solidFill>
                <a:latin typeface="Avenir Book"/>
              </a:rPr>
              <a:t>"8-Jun-2015 2:45:12PM".parseDateTime("D-MMM-YYYY h:mm:ssAA")</a:t>
            </a:r>
            <a:r>
              <a:rPr lang="en-US" kern="0" dirty="0">
                <a:solidFill>
                  <a:srgbClr val="FF0000"/>
                </a:solidFill>
                <a:latin typeface="Avenir Book"/>
              </a:rPr>
              <a:t> </a:t>
            </a:r>
          </a:p>
          <a:p>
            <a:pPr lvl="1">
              <a:buFont typeface="Arial"/>
              <a:buChar char="•"/>
            </a:pPr>
            <a:r>
              <a:rPr lang="en-US" kern="0" dirty="0">
                <a:latin typeface="Avenir Book"/>
              </a:rPr>
              <a:t>"09/20/2014 5:30PM </a:t>
            </a:r>
            <a:r>
              <a:rPr lang="en-US" kern="0" dirty="0" err="1">
                <a:latin typeface="Avenir Book"/>
              </a:rPr>
              <a:t>New_York</a:t>
            </a:r>
            <a:r>
              <a:rPr lang="en-US" kern="0" dirty="0">
                <a:latin typeface="Avenir Book"/>
              </a:rPr>
              <a:t>"</a:t>
            </a:r>
          </a:p>
          <a:p>
            <a:pPr lvl="1">
              <a:buFont typeface="Arial"/>
              <a:buChar char="•"/>
            </a:pPr>
            <a:r>
              <a:rPr lang="en-US" kern="0" dirty="0">
                <a:latin typeface="Avenir Book"/>
              </a:rPr>
              <a:t>"09/20/2014T17:30EDT"</a:t>
            </a:r>
          </a:p>
          <a:p>
            <a:pPr lvl="1">
              <a:buFont typeface="Arial"/>
              <a:buChar char="•"/>
            </a:pPr>
            <a:r>
              <a:rPr lang="en-US" kern="0" dirty="0">
                <a:latin typeface="Avenir Book"/>
              </a:rPr>
              <a:t>"9-20-14 05:30:00.000PM </a:t>
            </a:r>
            <a:r>
              <a:rPr lang="en-US" kern="0" dirty="0" err="1">
                <a:latin typeface="Avenir Book"/>
              </a:rPr>
              <a:t>New_York</a:t>
            </a:r>
            <a:r>
              <a:rPr lang="en-US" kern="0" dirty="0">
                <a:latin typeface="Avenir Book"/>
              </a:rPr>
              <a:t>"</a:t>
            </a:r>
          </a:p>
          <a:p>
            <a:pPr lvl="1">
              <a:buFont typeface="Arial"/>
              <a:buChar char="•"/>
            </a:pPr>
            <a:r>
              <a:rPr lang="en-US" b="1" kern="0" dirty="0">
                <a:solidFill>
                  <a:srgbClr val="FF0000"/>
                </a:solidFill>
                <a:latin typeface="Avenir Book"/>
              </a:rPr>
              <a:t>Note that </a:t>
            </a:r>
            <a:r>
              <a:rPr lang="en-US" b="1" kern="0" dirty="0">
                <a:solidFill>
                  <a:schemeClr val="accent2"/>
                </a:solidFill>
                <a:latin typeface="Avenir Book"/>
              </a:rPr>
              <a:t>Jun</a:t>
            </a:r>
            <a:r>
              <a:rPr lang="en-US" b="1" kern="0" dirty="0">
                <a:solidFill>
                  <a:srgbClr val="FF0000"/>
                </a:solidFill>
                <a:latin typeface="Avenir Book"/>
              </a:rPr>
              <a:t> may not work if your computer is not set up in English</a:t>
            </a:r>
          </a:p>
          <a:p>
            <a:pPr lvl="1">
              <a:buFont typeface="Arial"/>
              <a:buChar char="•"/>
            </a:pPr>
            <a:r>
              <a:rPr lang="en-US" b="1" kern="0" dirty="0">
                <a:solidFill>
                  <a:srgbClr val="FF0000"/>
                </a:solidFill>
                <a:latin typeface="Avenir Book"/>
              </a:rPr>
              <a:t>Note that </a:t>
            </a:r>
            <a:r>
              <a:rPr lang="en-US" b="1" kern="0" dirty="0">
                <a:solidFill>
                  <a:schemeClr val="accent2"/>
                </a:solidFill>
                <a:latin typeface="Avenir Book"/>
              </a:rPr>
              <a:t>EDT</a:t>
            </a:r>
            <a:r>
              <a:rPr lang="en-US" b="1" kern="0" dirty="0">
                <a:solidFill>
                  <a:srgbClr val="FF0000"/>
                </a:solidFill>
                <a:latin typeface="Avenir Book"/>
              </a:rPr>
              <a:t> won’t necessarily return the </a:t>
            </a:r>
            <a:r>
              <a:rPr lang="en-US" b="1" kern="0" dirty="0" err="1">
                <a:solidFill>
                  <a:schemeClr val="accent2"/>
                </a:solidFill>
                <a:latin typeface="Avenir Book"/>
              </a:rPr>
              <a:t>New_York</a:t>
            </a:r>
            <a:r>
              <a:rPr lang="en-US" b="1" kern="0" dirty="0">
                <a:solidFill>
                  <a:srgbClr val="FF0000"/>
                </a:solidFill>
                <a:latin typeface="Avenir Book"/>
              </a:rPr>
              <a:t> </a:t>
            </a:r>
            <a:r>
              <a:rPr lang="en-US" b="1" kern="0" dirty="0" err="1">
                <a:solidFill>
                  <a:srgbClr val="FF0000"/>
                </a:solidFill>
                <a:latin typeface="Avenir Book"/>
              </a:rPr>
              <a:t>timezone</a:t>
            </a:r>
            <a:endParaRPr lang="en-US" b="1" kern="0" dirty="0">
              <a:solidFill>
                <a:srgbClr val="FF0000"/>
              </a:solidFill>
              <a:latin typeface="Avenir Book"/>
            </a:endParaRPr>
          </a:p>
          <a:p>
            <a:pPr lvl="2">
              <a:buFont typeface="Arial"/>
              <a:buChar char="•"/>
            </a:pPr>
            <a:r>
              <a:rPr lang="en-US" kern="0" dirty="0">
                <a:solidFill>
                  <a:schemeClr val="tx1"/>
                </a:solidFill>
                <a:latin typeface="Avenir Book"/>
              </a:rPr>
              <a:t>You can use </a:t>
            </a:r>
            <a:r>
              <a:rPr lang="pt-BR" kern="0" dirty="0">
                <a:solidFill>
                  <a:schemeClr val="tx1"/>
                </a:solidFill>
                <a:latin typeface="Avenir Book"/>
              </a:rPr>
              <a:t>parseDateTime("D-MMM-YYYY h:mm:ssAA“, “New_York”) to force a timezone</a:t>
            </a:r>
            <a:endParaRPr lang="en-US" b="1" kern="0" dirty="0">
              <a:solidFill>
                <a:schemeClr val="tx1"/>
              </a:solidFill>
              <a:latin typeface="Avenir Boo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E6A46D-5012-7C4E-9C21-5EC17AE5B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151" y="3170237"/>
            <a:ext cx="1812011" cy="1752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3E8740-C572-554F-8540-1048702EACEF}"/>
              </a:ext>
            </a:extLst>
          </p:cNvPr>
          <p:cNvSpPr/>
          <p:nvPr/>
        </p:nvSpPr>
        <p:spPr>
          <a:xfrm>
            <a:off x="9310687" y="3887069"/>
            <a:ext cx="606256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234817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1" y="1768476"/>
            <a:ext cx="5667955" cy="3382961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solidFill>
                  <a:srgbClr val="00B050"/>
                </a:solidFill>
                <a:latin typeface="Avenir Book"/>
              </a:rPr>
              <a:t>to</a:t>
            </a:r>
            <a:r>
              <a:rPr lang="en-US" sz="2800" dirty="0">
                <a:latin typeface="Avenir Book"/>
              </a:rPr>
              <a:t> converts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B050"/>
                </a:solidFill>
                <a:latin typeface="Avenir Book"/>
              </a:rPr>
              <a:t>as</a:t>
            </a:r>
            <a:r>
              <a:rPr lang="en-US" sz="2800" dirty="0">
                <a:latin typeface="Avenir Book"/>
              </a:rPr>
              <a:t> changes without converting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venir Book"/>
              </a:rPr>
              <a:t>Add, remove, or change units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venir Book"/>
              </a:rPr>
              <a:t>Must have number before new unit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Both can use any number in () and won’t affect result, but standard convention is to use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Functions: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to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vs </a:t>
            </a:r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83F2-0E3D-7046-B107-E008B78FDF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827DAE-A5BA-3F48-AAA2-CF8ED1F51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4087" y="198437"/>
            <a:ext cx="3403600" cy="363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9A5CFC-22B7-F345-84C5-65421C067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2296" y="4293393"/>
            <a:ext cx="22098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F4DD8D-EFCC-EE41-86F8-83B9B9B93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87" y="4269856"/>
            <a:ext cx="2006600" cy="2717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7804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265238"/>
            <a:ext cx="5785149" cy="549116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The split() function takes a string and a delimiter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It allows you to turn a single string into multiple records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It furthermore allows you to handpick a piece of the original string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/>
              </a:rPr>
              <a:t>Used a lot when importing from csv files and </a:t>
            </a:r>
            <a:r>
              <a:rPr lang="en-US" sz="2400" dirty="0" err="1">
                <a:latin typeface="Avenir Book"/>
              </a:rPr>
              <a:t>sql</a:t>
            </a:r>
            <a:r>
              <a:rPr lang="en-US" sz="2400" dirty="0">
                <a:latin typeface="Avenir Book"/>
              </a:rPr>
              <a:t> databases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Split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1293F-5E64-D746-A820-EDC51C42BEB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608038" y="503237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/>
              </a:rPr>
              <a:t>1)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567487" y="3619286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/>
              </a:rPr>
              <a:t>2)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791611" y="4541837"/>
            <a:ext cx="213276" cy="304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0" indent="0"/>
            <a:r>
              <a:rPr lang="en-US" sz="2000" kern="0" dirty="0">
                <a:solidFill>
                  <a:srgbClr val="FF0000"/>
                </a:solidFill>
                <a:latin typeface="Avenir Book"/>
              </a:rPr>
              <a:t>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D3DC7-50FD-6247-AF38-CBF8CFC7F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2287" y="503237"/>
            <a:ext cx="551180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E5E4EA-5323-3743-99FE-66178DA6D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8340" y="3619286"/>
            <a:ext cx="5591048" cy="2979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35D023-D008-2A41-B4AC-B4AB34969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566" y="4541837"/>
            <a:ext cx="5585012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59060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570037"/>
            <a:ext cx="5210755" cy="498792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The 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marker()</a:t>
            </a:r>
            <a:r>
              <a:rPr lang="en-US" sz="2800" dirty="0">
                <a:latin typeface="Avenir Book"/>
              </a:rPr>
              <a:t> function turns a cell into an </a:t>
            </a:r>
            <a:r>
              <a:rPr lang="en-US" sz="2800" dirty="0">
                <a:solidFill>
                  <a:schemeClr val="accent2"/>
                </a:solidFill>
                <a:latin typeface="Avenir Book"/>
              </a:rPr>
              <a:t>is</a:t>
            </a:r>
            <a:r>
              <a:rPr lang="en-US" sz="2800" dirty="0">
                <a:latin typeface="Avenir Book"/>
              </a:rPr>
              <a:t> value which is like a 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true</a:t>
            </a:r>
            <a:r>
              <a:rPr lang="en-US" sz="2800" dirty="0">
                <a:latin typeface="Avenir Book"/>
              </a:rPr>
              <a:t> in Boolean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See the example for how to use the 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marker()</a:t>
            </a:r>
            <a:r>
              <a:rPr lang="en-US" sz="2800" dirty="0">
                <a:latin typeface="Avenir Book"/>
              </a:rPr>
              <a:t> function: 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Also note, how we use 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contains()</a:t>
            </a:r>
            <a:r>
              <a:rPr lang="en-US" sz="2800" dirty="0">
                <a:latin typeface="Avenir Book"/>
              </a:rPr>
              <a:t> for our wildcard in </a:t>
            </a:r>
            <a:r>
              <a:rPr lang="en-US" sz="2800" dirty="0" err="1">
                <a:latin typeface="Avenir Book"/>
              </a:rPr>
              <a:t>SkySpark</a:t>
            </a:r>
            <a:endParaRPr lang="en-US" sz="2800" dirty="0">
              <a:latin typeface="Avenir Book"/>
            </a:endParaRPr>
          </a:p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Note 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unique()</a:t>
            </a:r>
            <a:r>
              <a:rPr lang="en-US" sz="2800" dirty="0">
                <a:latin typeface="Avenir Book"/>
              </a:rPr>
              <a:t> is like </a:t>
            </a:r>
            <a:r>
              <a:rPr lang="en-US" sz="2800" dirty="0" err="1">
                <a:latin typeface="Avenir Book"/>
              </a:rPr>
              <a:t>sql</a:t>
            </a:r>
            <a:r>
              <a:rPr lang="en-US" sz="2800" dirty="0">
                <a:latin typeface="Avenir Book"/>
              </a:rPr>
              <a:t> Distinct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73858"/>
            <a:ext cx="12091564" cy="658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Adding a Marker Tag Based on a Row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4310D-0591-084A-A95F-E53082328DB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D6E4BE-E751-459C-9F87-7F4A81D2F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8883" y="1032669"/>
            <a:ext cx="5696003" cy="59126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34050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1" y="1039812"/>
            <a:ext cx="12373555" cy="601662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This function will short circuit the innermost function you are in and jump to the next innermost function or next loop iteration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For functions like the one below that are not nested, it will simply return what is described and jump out of the function</a:t>
            </a: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endParaRPr lang="en-US" sz="2800" dirty="0">
              <a:latin typeface="Avenir Book" panose="02000503020000020003"/>
            </a:endParaRPr>
          </a:p>
          <a:p>
            <a:pPr marL="0" indent="0"/>
            <a:endParaRPr lang="en-US" sz="28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Use return to temporarily check a result inside a function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Needs quotes in a filter because of this function: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read(“return” and temp)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The return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0E7DD-D655-4248-940E-E695E487F8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CBA6A-E2F6-DC4A-84F6-3EB6C6F08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687" y="2928621"/>
            <a:ext cx="10134600" cy="30610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70390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33448"/>
            <a:ext cx="9173155" cy="60960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The Java Virtual Machine restricts access to only the </a:t>
            </a:r>
            <a:r>
              <a:rPr lang="en-US" sz="2400" dirty="0" err="1">
                <a:solidFill>
                  <a:schemeClr val="accent2"/>
                </a:solidFill>
                <a:latin typeface="Avenir Book" panose="02000503020000020003"/>
              </a:rPr>
              <a:t>io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/</a:t>
            </a:r>
            <a:r>
              <a:rPr lang="en-US" sz="2400" dirty="0">
                <a:latin typeface="Avenir Book" panose="02000503020000020003"/>
              </a:rPr>
              <a:t> directory for security reasons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First step: open the file and learn your schema/data!  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When you do an import, the data comes in as a grid most of the time: 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ioReadCsv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sites.csv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ioReadLines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sites.txt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ioReadTrio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func.trio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ioReadZinc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sites.zinc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ioReadJsonGrid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data.json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xmlRead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/points.xml`)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sqlQuery</a:t>
            </a:r>
            <a:r>
              <a:rPr lang="en-US" sz="2000" dirty="0">
                <a:latin typeface="Avenir Book" panose="02000503020000020003"/>
              </a:rPr>
              <a:t>(read(</a:t>
            </a:r>
            <a:r>
              <a:rPr lang="en-US" sz="2000" dirty="0" err="1">
                <a:latin typeface="Avenir Book" panose="02000503020000020003"/>
              </a:rPr>
              <a:t>sqlConn</a:t>
            </a:r>
            <a:r>
              <a:rPr lang="en-US" sz="2000" dirty="0">
                <a:latin typeface="Avenir Book" panose="02000503020000020003"/>
              </a:rPr>
              <a:t>), "select * from </a:t>
            </a:r>
            <a:r>
              <a:rPr lang="en-US" sz="2000" dirty="0" err="1">
                <a:latin typeface="Avenir Book" panose="02000503020000020003"/>
              </a:rPr>
              <a:t>tblSite</a:t>
            </a:r>
            <a:r>
              <a:rPr lang="en-US" sz="2000" dirty="0">
                <a:latin typeface="Avenir Book" panose="02000503020000020003"/>
              </a:rPr>
              <a:t>")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read(</a:t>
            </a:r>
            <a:r>
              <a:rPr lang="en-US" sz="2000" dirty="0" err="1">
                <a:latin typeface="Avenir Book" panose="02000503020000020003"/>
              </a:rPr>
              <a:t>haystackConn</a:t>
            </a:r>
            <a:r>
              <a:rPr lang="en-US" sz="2000" dirty="0">
                <a:latin typeface="Avenir Book" panose="02000503020000020003"/>
              </a:rPr>
              <a:t>).</a:t>
            </a:r>
            <a:r>
              <a:rPr lang="en-US" sz="2000" dirty="0" err="1">
                <a:latin typeface="Avenir Book" panose="02000503020000020003"/>
              </a:rPr>
              <a:t>haystackReadAll</a:t>
            </a:r>
            <a:r>
              <a:rPr lang="en-US" sz="2000" dirty="0">
                <a:latin typeface="Avenir Book" panose="02000503020000020003"/>
              </a:rPr>
              <a:t>(point and </a:t>
            </a:r>
            <a:r>
              <a:rPr lang="en-US" sz="2000" dirty="0" err="1">
                <a:latin typeface="Avenir Book" panose="02000503020000020003"/>
              </a:rPr>
              <a:t>siteRef</a:t>
            </a:r>
            <a:r>
              <a:rPr lang="en-US" sz="2000" dirty="0">
                <a:latin typeface="Avenir Book" panose="02000503020000020003"/>
              </a:rPr>
              <a:t> and </a:t>
            </a:r>
            <a:r>
              <a:rPr lang="en-US" sz="2000" dirty="0" err="1">
                <a:latin typeface="Avenir Book" panose="02000503020000020003"/>
              </a:rPr>
              <a:t>equipRef</a:t>
            </a:r>
            <a:r>
              <a:rPr lang="en-US" sz="2000" dirty="0">
                <a:latin typeface="Avenir Book" panose="02000503020000020003"/>
              </a:rPr>
              <a:t>)</a:t>
            </a:r>
          </a:p>
          <a:p>
            <a:pPr marL="40005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/>
              </a:rPr>
              <a:t>Exception: 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ioReadStr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sites.csv</a:t>
            </a:r>
            <a:r>
              <a:rPr lang="en-US" sz="2000" dirty="0">
                <a:latin typeface="Avenir Book" panose="02000503020000020003"/>
              </a:rPr>
              <a:t>`)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latin typeface="Avenir Book" panose="02000503020000020003"/>
              </a:rPr>
              <a:t>ioReadJson</a:t>
            </a:r>
            <a:r>
              <a:rPr lang="en-US" sz="2000" dirty="0">
                <a:latin typeface="Avenir Book" panose="02000503020000020003"/>
              </a:rPr>
              <a:t>(`</a:t>
            </a:r>
            <a:r>
              <a:rPr lang="en-US" sz="2000" dirty="0" err="1">
                <a:latin typeface="Avenir Book" panose="02000503020000020003"/>
              </a:rPr>
              <a:t>io</a:t>
            </a:r>
            <a:r>
              <a:rPr lang="en-US" sz="2000" dirty="0">
                <a:latin typeface="Avenir Book" panose="02000503020000020003"/>
              </a:rPr>
              <a:t>/</a:t>
            </a:r>
            <a:r>
              <a:rPr lang="en-US" sz="2000" dirty="0" err="1">
                <a:latin typeface="Avenir Book" panose="02000503020000020003"/>
              </a:rPr>
              <a:t>points.json</a:t>
            </a:r>
            <a:r>
              <a:rPr lang="en-US" sz="2000" dirty="0">
                <a:latin typeface="Avenir Book" panose="02000503020000020003"/>
              </a:rPr>
              <a:t>`)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7"/>
            <a:ext cx="12091564" cy="6588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Importing Fundamentals: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76C78-FC94-9148-AA86-ECBF333F5CE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5FF61-7FAE-A24E-8F65-B1C84CFA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4087" y="3017837"/>
            <a:ext cx="3260217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DC2878-7F7F-C147-A701-26710723155C}"/>
              </a:ext>
            </a:extLst>
          </p:cNvPr>
          <p:cNvSpPr/>
          <p:nvPr/>
        </p:nvSpPr>
        <p:spPr>
          <a:xfrm>
            <a:off x="10903378" y="5210174"/>
            <a:ext cx="1054904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Importing</a:t>
            </a:r>
          </a:p>
        </p:txBody>
      </p:sp>
    </p:spTree>
    <p:extLst>
      <p:ext uri="{BB962C8B-B14F-4D97-AF65-F5344CB8AC3E}">
        <p14:creationId xmlns:p14="http://schemas.microsoft.com/office/powerpoint/2010/main" val="35268698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E193A-B900-C14A-98F5-6FD9F39D8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Committing Records and Writing History</a:t>
            </a:r>
          </a:p>
        </p:txBody>
      </p:sp>
    </p:spTree>
    <p:extLst>
      <p:ext uri="{BB962C8B-B14F-4D97-AF65-F5344CB8AC3E}">
        <p14:creationId xmlns:p14="http://schemas.microsoft.com/office/powerpoint/2010/main" val="4182923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000" b="1" dirty="0">
                <a:solidFill>
                  <a:srgbClr val="306091"/>
                </a:solidFill>
              </a:rPr>
              <a:t>Data Types (Kinds)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A5856D-F0D6-3148-BF4F-7ADACBBC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Bool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true/false</a:t>
            </a:r>
          </a:p>
          <a:p>
            <a:r>
              <a:rPr lang="en-US" b="1" dirty="0"/>
              <a:t>Str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“Character #42”</a:t>
            </a:r>
          </a:p>
          <a:p>
            <a:r>
              <a:rPr lang="en-US" b="1" dirty="0"/>
              <a:t>Uri</a:t>
            </a:r>
            <a:r>
              <a:rPr lang="en-US" dirty="0"/>
              <a:t> - </a:t>
            </a:r>
            <a:r>
              <a:rPr lang="en-US" dirty="0">
                <a:solidFill>
                  <a:srgbClr val="00B050"/>
                </a:solidFill>
              </a:rPr>
              <a:t>`http://</a:t>
            </a:r>
            <a:r>
              <a:rPr lang="en-US" dirty="0" err="1">
                <a:solidFill>
                  <a:srgbClr val="00B050"/>
                </a:solidFill>
              </a:rPr>
              <a:t>www.skyfoundry.com</a:t>
            </a:r>
            <a:r>
              <a:rPr lang="en-US" dirty="0">
                <a:solidFill>
                  <a:srgbClr val="00B050"/>
                </a:solidFill>
              </a:rPr>
              <a:t>`</a:t>
            </a:r>
          </a:p>
          <a:p>
            <a:r>
              <a:rPr lang="en-US" b="1" dirty="0"/>
              <a:t>Date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2020-01-31</a:t>
            </a:r>
          </a:p>
          <a:p>
            <a:r>
              <a:rPr lang="en-US" b="1" dirty="0"/>
              <a:t>Time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21:30:00</a:t>
            </a:r>
          </a:p>
          <a:p>
            <a:r>
              <a:rPr lang="en-US" b="1" dirty="0"/>
              <a:t>Marker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point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equip</a:t>
            </a:r>
            <a:r>
              <a:rPr lang="en-US" dirty="0"/>
              <a:t>/</a:t>
            </a:r>
            <a:r>
              <a:rPr lang="en-US" dirty="0">
                <a:solidFill>
                  <a:srgbClr val="00B050"/>
                </a:solidFill>
              </a:rPr>
              <a:t>site</a:t>
            </a:r>
            <a:r>
              <a:rPr lang="en-US" dirty="0"/>
              <a:t>/etc. – tag has no value other than its name</a:t>
            </a:r>
          </a:p>
          <a:p>
            <a:r>
              <a:rPr lang="en-US" b="1" dirty="0"/>
              <a:t>Ref</a:t>
            </a:r>
            <a:r>
              <a:rPr lang="en-US" dirty="0"/>
              <a:t> - </a:t>
            </a:r>
            <a:r>
              <a:rPr lang="en-US" dirty="0">
                <a:solidFill>
                  <a:srgbClr val="00B050"/>
                </a:solidFill>
              </a:rPr>
              <a:t>@p:demo:r:1cd13a0e-af936d63</a:t>
            </a:r>
            <a:r>
              <a:rPr lang="en-US" dirty="0"/>
              <a:t> - link to another record in Folio</a:t>
            </a:r>
          </a:p>
          <a:p>
            <a:r>
              <a:rPr lang="en-US" b="1" dirty="0"/>
              <a:t>Number</a:t>
            </a:r>
            <a:r>
              <a:rPr lang="en-US" dirty="0"/>
              <a:t> – </a:t>
            </a:r>
            <a:r>
              <a:rPr lang="en-US" dirty="0">
                <a:solidFill>
                  <a:srgbClr val="00B050"/>
                </a:solidFill>
              </a:rPr>
              <a:t>200ft</a:t>
            </a:r>
            <a:r>
              <a:rPr lang="en-US" dirty="0"/>
              <a:t> – supports math functions and has a unit</a:t>
            </a:r>
          </a:p>
          <a:p>
            <a:r>
              <a:rPr lang="en-US" b="1" dirty="0"/>
              <a:t>Bin</a:t>
            </a:r>
            <a:r>
              <a:rPr lang="en-US" dirty="0"/>
              <a:t> – essentially file storage in Folio</a:t>
            </a:r>
          </a:p>
          <a:p>
            <a:r>
              <a:rPr lang="en-US" b="1" dirty="0" err="1"/>
              <a:t>DateTime</a:t>
            </a:r>
            <a:r>
              <a:rPr lang="en-US" dirty="0"/>
              <a:t> – </a:t>
            </a:r>
            <a:r>
              <a:rPr lang="en-US" dirty="0" err="1">
                <a:solidFill>
                  <a:srgbClr val="00B050"/>
                </a:solidFill>
              </a:rPr>
              <a:t>dateTime</a:t>
            </a:r>
            <a:r>
              <a:rPr lang="en-US" dirty="0">
                <a:solidFill>
                  <a:srgbClr val="00B050"/>
                </a:solidFill>
              </a:rPr>
              <a:t>(2020-01-31,21:30:00)</a:t>
            </a:r>
          </a:p>
          <a:p>
            <a:r>
              <a:rPr lang="en-US" b="1" dirty="0"/>
              <a:t>Coord</a:t>
            </a:r>
            <a:r>
              <a:rPr lang="en-US" dirty="0"/>
              <a:t> – </a:t>
            </a:r>
            <a:r>
              <a:rPr lang="en-US" dirty="0" err="1">
                <a:solidFill>
                  <a:srgbClr val="00B050"/>
                </a:solidFill>
              </a:rPr>
              <a:t>coord</a:t>
            </a:r>
            <a:r>
              <a:rPr lang="en-US" dirty="0">
                <a:solidFill>
                  <a:srgbClr val="00B050"/>
                </a:solidFill>
              </a:rPr>
              <a:t>(37.55, -77.55)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AB7E07-4902-C04C-B664-6C8E797BD2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77ECED7-5F6D-C644-9EC9-5FF0D5131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287" y="6695005"/>
            <a:ext cx="12091564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Supported Scalar Literals: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AxonLang#scalars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93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vert="horz" wrap="square" lIns="0" tIns="38808" rIns="0" bIns="0" numCol="1" anchor="ctr" anchorCtr="0" compatLnSpc="1">
            <a:prstTxWarp prst="textNoShape">
              <a:avLst/>
            </a:prstTxWarp>
          </a:bodyPr>
          <a:lstStyle/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Synching Histories without a Connector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>
          <a:xfrm>
            <a:off x="670932" y="1036637"/>
            <a:ext cx="12091564" cy="601980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>
                <a:latin typeface="Avenir Book" panose="02000503020000020003"/>
              </a:rPr>
              <a:t>Here is some example code: 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107950" indent="0">
              <a:buSzPct val="4500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sz="2800" dirty="0">
              <a:latin typeface="Avenir Book" panose="02000503020000020003"/>
            </a:endParaRP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Note that we use </a:t>
            </a:r>
            <a:r>
              <a:rPr lang="en-US" sz="2800" dirty="0" err="1">
                <a:solidFill>
                  <a:srgbClr val="00B050"/>
                </a:solidFill>
                <a:latin typeface="Avenir Book" panose="02000503020000020003"/>
              </a:rPr>
              <a:t>hisWrite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 to write history to a point, but we use commits to write everything else to the database</a:t>
            </a:r>
          </a:p>
          <a:p>
            <a:pPr marL="431800" indent="-323850">
              <a:buSzPct val="45000"/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An initial file import starts the history and future history imports are scheduled in the Job tab of the Tools app</a:t>
            </a:r>
            <a:endParaRPr lang="en-US" dirty="0">
              <a:latin typeface="Avenir Book" panose="02000503020000020003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5D9CF3-4069-BD4F-9390-C2C57DE267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96B10-B827-4CC6-8081-8CB5516C5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3487" y="1570037"/>
            <a:ext cx="7955276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2565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1116011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Making Changes to the Folio Database</a:t>
            </a:r>
            <a:b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 panose="02000503020000020003"/>
              </a:rPr>
              <a:t>How commits work part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570037"/>
            <a:ext cx="12091564" cy="52578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The functions each and map work the same here, but map will show you your results while each will not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When thinking about commits, think about CRUD operations (except for read)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Add New Record: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commit(diff(null, {dis: "building", site, area: 6000ft</a:t>
            </a:r>
            <a:r>
              <a:rPr lang="en-US" sz="2400" baseline="30000" dirty="0">
                <a:solidFill>
                  <a:srgbClr val="00B050"/>
                </a:solidFill>
                <a:latin typeface="Avenir Book" panose="02000503020000020003"/>
              </a:rPr>
              <a:t>2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}, {add}))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{y:2,z:3}.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toGrid.each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row =&gt; commit(diff(null, row, {add}))</a:t>
            </a:r>
          </a:p>
          <a:p>
            <a:pPr lvl="2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These grids could be the result of an import script such as </a:t>
            </a:r>
            <a:r>
              <a:rPr lang="en-US" sz="2000" dirty="0" err="1">
                <a:latin typeface="Avenir Book" panose="02000503020000020003"/>
              </a:rPr>
              <a:t>ioRead</a:t>
            </a:r>
            <a:r>
              <a:rPr lang="en-US" sz="2000" dirty="0">
                <a:latin typeface="Avenir Book" panose="02000503020000020003"/>
              </a:rPr>
              <a:t>...  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{y:2,z:3}.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toGrid.map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row =&gt; commit(diff(null, row, {add}))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Updates: 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(kW).each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=&gt; commit(diff(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,{-kW, power}))</a:t>
            </a:r>
          </a:p>
          <a:p>
            <a:pPr lvl="2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How to add or remove tags from records or groups of records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(kWh).map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=&gt; commit(diff(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,{-kWh, energy}))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90170-DD02-B24B-89D0-33CB0DB8E4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866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How do commits work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pt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2?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Removes (entire record or group of records): 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(power).each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=&gt; commit(diff(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, null, {remove}))</a:t>
            </a:r>
          </a:p>
          <a:p>
            <a:pPr lvl="1">
              <a:buFont typeface="Arial"/>
              <a:buChar char="•"/>
            </a:pP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(meter).map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eq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 =&gt; commit(diff(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eq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, null, {remove}))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If operating on many records, do you want to use map() or each()?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04A92-7FB7-B745-9560-10BCE4321F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376473" y="3806561"/>
            <a:ext cx="3817940" cy="254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151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Import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() =&gt; do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csv: 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ioReadCsv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(`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io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/import-sites.csv`)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grid: 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csv.map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 row =&gt; do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{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	dis: row-&gt;dis,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	area: row-&gt;area,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	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geoAddr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: row-&gt;street,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	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geoCity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: row-&gt;city,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	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geoState</a:t>
            </a: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: row-&gt;state,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}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end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	grid</a:t>
            </a:r>
            <a:r>
              <a:rPr lang="en-US" sz="2400" dirty="0">
                <a:solidFill>
                  <a:srgbClr val="92D050"/>
                </a:solidFill>
                <a:latin typeface="Avenir Book" panose="02000503020000020003"/>
              </a:rPr>
              <a:t>//.each tags =&gt; commit(diff(null, tags, {add}))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3557E0"/>
                </a:solidFill>
                <a:latin typeface="Avenir Book" panose="02000503020000020003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BEB9D-B1EB-5A40-AE8D-D3A66FD8C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719887" y="960437"/>
            <a:ext cx="6172200" cy="4724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/>
                </a:solidFill>
                <a:latin typeface="Avenir Book" panose="02000503020000020003"/>
              </a:rPr>
              <a:t>Do this in the code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Exercise: Can you add </a:t>
            </a:r>
            <a:r>
              <a:rPr lang="en-US" sz="2400" kern="0" dirty="0" err="1">
                <a:solidFill>
                  <a:srgbClr val="FF0000"/>
                </a:solidFill>
                <a:latin typeface="Avenir Book" panose="02000503020000020003"/>
              </a:rPr>
              <a:t>occStart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 and </a:t>
            </a:r>
            <a:r>
              <a:rPr lang="en-US" sz="2400" kern="0" dirty="0" err="1">
                <a:solidFill>
                  <a:srgbClr val="FF0000"/>
                </a:solidFill>
                <a:latin typeface="Avenir Book" panose="02000503020000020003"/>
              </a:rPr>
              <a:t>occEnd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 from the csv file?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How will you parse a string into a time?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Can you turn area into a number?  It is currently a string.  How would you programmatically add units (ft</a:t>
            </a:r>
            <a:r>
              <a:rPr lang="en-US" sz="2400" kern="0" baseline="30000" dirty="0">
                <a:solidFill>
                  <a:srgbClr val="FF0000"/>
                </a:solidFill>
                <a:latin typeface="Avenir Book" panose="02000503020000020003"/>
              </a:rPr>
              <a:t>2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)?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How do you show that this is a </a:t>
            </a:r>
            <a:r>
              <a:rPr lang="en-US" sz="2400" kern="0" dirty="0">
                <a:solidFill>
                  <a:schemeClr val="accent2"/>
                </a:solidFill>
                <a:latin typeface="Avenir Book" panose="02000503020000020003"/>
              </a:rPr>
              <a:t>site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 </a:t>
            </a:r>
            <a:r>
              <a:rPr lang="en-US" sz="2400" kern="0" dirty="0">
                <a:solidFill>
                  <a:srgbClr val="00B050"/>
                </a:solidFill>
                <a:latin typeface="Avenir Book" panose="02000503020000020003"/>
              </a:rPr>
              <a:t>(look at sites in the Builder app of the Demo DB)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?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rgbClr val="00B050"/>
                </a:solidFill>
                <a:latin typeface="Avenir Book" panose="02000503020000020003"/>
              </a:rPr>
              <a:t>For Fun: 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What about time zone (</a:t>
            </a:r>
            <a:r>
              <a:rPr lang="en-US" sz="2400" kern="0" dirty="0" err="1">
                <a:solidFill>
                  <a:srgbClr val="FF0000"/>
                </a:solidFill>
                <a:latin typeface="Avenir Book" panose="02000503020000020003"/>
              </a:rPr>
              <a:t>tz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) using the </a:t>
            </a:r>
            <a:r>
              <a:rPr lang="en-US" sz="2400" kern="0" dirty="0" err="1">
                <a:solidFill>
                  <a:srgbClr val="FF0000"/>
                </a:solidFill>
                <a:latin typeface="Avenir Book" panose="02000503020000020003"/>
              </a:rPr>
              <a:t>geoTz</a:t>
            </a:r>
            <a:r>
              <a:rPr lang="en-US" sz="2400" kern="0" dirty="0">
                <a:solidFill>
                  <a:srgbClr val="FF0000"/>
                </a:solidFill>
                <a:latin typeface="Avenir Book" panose="02000503020000020003"/>
              </a:rPr>
              <a:t>() function?  </a:t>
            </a:r>
          </a:p>
        </p:txBody>
      </p:sp>
    </p:spTree>
    <p:extLst>
      <p:ext uri="{BB962C8B-B14F-4D97-AF65-F5344CB8AC3E}">
        <p14:creationId xmlns:p14="http://schemas.microsoft.com/office/powerpoint/2010/main" val="41145163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Import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Import the file `</a:t>
            </a:r>
            <a:r>
              <a:rPr lang="en-US" sz="2800" dirty="0" err="1">
                <a:latin typeface="Avenir Book" panose="02000503020000020003"/>
              </a:rPr>
              <a:t>io</a:t>
            </a:r>
            <a:r>
              <a:rPr lang="en-US" sz="2800" dirty="0">
                <a:latin typeface="Avenir Book" panose="02000503020000020003"/>
              </a:rPr>
              <a:t>/import-points.csv`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How will you bring in a csv file?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Use your code from the last exercise as a starting point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Make sure you get a </a:t>
            </a:r>
            <a:r>
              <a:rPr lang="en-US" sz="2400" dirty="0" err="1">
                <a:solidFill>
                  <a:srgbClr val="3557E0"/>
                </a:solidFill>
                <a:latin typeface="Avenir Book" panose="02000503020000020003"/>
              </a:rPr>
              <a:t>navName</a:t>
            </a:r>
            <a:endParaRPr lang="en-US" sz="2400" dirty="0">
              <a:solidFill>
                <a:srgbClr val="3557E0"/>
              </a:solidFill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Don’t worry about </a:t>
            </a:r>
            <a:r>
              <a:rPr lang="en-US" sz="2400" dirty="0" err="1">
                <a:latin typeface="Avenir Book" panose="02000503020000020003"/>
              </a:rPr>
              <a:t>EquipRef</a:t>
            </a:r>
            <a:r>
              <a:rPr lang="en-US" sz="2400" dirty="0">
                <a:latin typeface="Avenir Book" panose="02000503020000020003"/>
              </a:rPr>
              <a:t> and </a:t>
            </a:r>
            <a:r>
              <a:rPr lang="en-US" sz="2400" dirty="0" err="1">
                <a:latin typeface="Avenir Book" panose="02000503020000020003"/>
              </a:rPr>
              <a:t>SiteRef</a:t>
            </a:r>
            <a:r>
              <a:rPr lang="en-US" sz="2400" dirty="0">
                <a:latin typeface="Avenir Book" panose="02000503020000020003"/>
              </a:rPr>
              <a:t> right now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What extra tags are mandatory: such as point, his, and kind </a:t>
            </a:r>
            <a:r>
              <a:rPr lang="en-US" sz="2400" b="1" dirty="0">
                <a:solidFill>
                  <a:srgbClr val="FF0000"/>
                </a:solidFill>
                <a:latin typeface="Avenir Book" panose="02000503020000020003"/>
              </a:rPr>
              <a:t>(look at the points in the Demo DB’s Builder app)</a:t>
            </a:r>
            <a:r>
              <a:rPr lang="en-US" sz="2400" dirty="0">
                <a:latin typeface="Avenir Book" panose="02000503020000020003"/>
              </a:rPr>
              <a:t>?</a:t>
            </a:r>
            <a:r>
              <a:rPr lang="en-US" sz="2400" b="1" dirty="0">
                <a:solidFill>
                  <a:srgbClr val="FF0000"/>
                </a:solidFill>
                <a:latin typeface="Avenir Book" panose="02000503020000020003"/>
              </a:rPr>
              <a:t>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How will you get the units?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More Thorough Credit: Some tags can you add based on project-haystack.org: sensor,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cmd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, air, temp, power, energy.  Any others?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7253F-1AE1-2F43-BB98-ACF3B54B7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987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1E193A-B900-C14A-98F5-6FD9F39D8D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Spark Rules (</a:t>
            </a:r>
            <a:r>
              <a:rPr lang="en-US" dirty="0" err="1">
                <a:solidFill>
                  <a:srgbClr val="00B050"/>
                </a:solidFill>
              </a:rPr>
              <a:t>sparkRule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tag)</a:t>
            </a:r>
          </a:p>
        </p:txBody>
      </p:sp>
    </p:spTree>
    <p:extLst>
      <p:ext uri="{BB962C8B-B14F-4D97-AF65-F5344CB8AC3E}">
        <p14:creationId xmlns:p14="http://schemas.microsoft.com/office/powerpoint/2010/main" val="2058678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Components</a:t>
            </a:r>
            <a:b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 panose="02000503020000020003"/>
              </a:rPr>
              <a:t>The Building Blocks of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22437"/>
            <a:ext cx="12091564" cy="5033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Component-based software engineering works well with the programming principle of modularity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Just take a rule algorithm and put it inside of the component syntax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In axon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Do not have parameters or a return value</a:t>
            </a:r>
          </a:p>
          <a:p>
            <a:pPr lvl="1"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Inputs and outputs defined in cells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C7F42-3369-8E4B-A606-998959BFD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85CA3-E63B-3C43-8550-00B71CB5B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087" y="3462942"/>
            <a:ext cx="5336893" cy="34815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ED89C93-E0DE-A142-BA18-97DD105BC38A}"/>
              </a:ext>
            </a:extLst>
          </p:cNvPr>
          <p:cNvSpPr/>
          <p:nvPr/>
        </p:nvSpPr>
        <p:spPr>
          <a:xfrm>
            <a:off x="6415087" y="5151437"/>
            <a:ext cx="1447800" cy="3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/>
              </a:rPr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18111717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Components</a:t>
            </a:r>
            <a:b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 panose="02000503020000020003"/>
              </a:rPr>
              <a:t>The Building Blocks of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493837"/>
            <a:ext cx="12091564" cy="55626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Keywords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cells</a:t>
            </a:r>
            <a:r>
              <a:rPr lang="en-US" dirty="0">
                <a:latin typeface="Avenir Book" panose="02000503020000020003"/>
              </a:rPr>
              <a:t> – think of these as variables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target (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cell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)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what physical thing the rule will run on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date (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cell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)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denotes that the rule will process code over time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out (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cell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)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what the rule will return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bind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take a </a:t>
            </a:r>
            <a:r>
              <a:rPr lang="en-US" dirty="0" err="1">
                <a:solidFill>
                  <a:schemeClr val="tx1"/>
                </a:solidFill>
                <a:latin typeface="Avenir Book" panose="02000503020000020003"/>
              </a:rPr>
              <a:t>filterString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and make a cell reference its resultant record (like 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read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bindAll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take a </a:t>
            </a:r>
            <a:r>
              <a:rPr lang="en-US" dirty="0" err="1">
                <a:solidFill>
                  <a:schemeClr val="tx1"/>
                </a:solidFill>
                <a:latin typeface="Avenir Book" panose="02000503020000020003"/>
              </a:rPr>
              <a:t>filterString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and make a cell reference its resultant records (like 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readAll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bindTuning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pass a value to a cell</a:t>
            </a:r>
          </a:p>
          <a:p>
            <a:pPr lvl="2">
              <a:buFont typeface="Arial"/>
              <a:buChar char="•"/>
            </a:pPr>
            <a:r>
              <a:rPr lang="en-US" sz="2400" dirty="0">
                <a:solidFill>
                  <a:schemeClr val="accent2"/>
                </a:solidFill>
                <a:latin typeface="Avenir Book"/>
              </a:rPr>
              <a:t>limit</a:t>
            </a:r>
            <a:r>
              <a:rPr lang="en-US" sz="2400" dirty="0">
                <a:solidFill>
                  <a:schemeClr val="tx1"/>
                </a:solidFill>
                <a:latin typeface="Avenir Book"/>
              </a:rPr>
              <a:t>: </a:t>
            </a:r>
            <a:r>
              <a:rPr lang="en-US" sz="2400" dirty="0">
                <a:solidFill>
                  <a:srgbClr val="FF0000"/>
                </a:solidFill>
                <a:latin typeface="Avenir Book"/>
              </a:rPr>
              <a:t>{</a:t>
            </a:r>
            <a:r>
              <a:rPr lang="en-US" sz="2400" dirty="0" err="1">
                <a:solidFill>
                  <a:schemeClr val="tx1"/>
                </a:solidFill>
                <a:latin typeface="Avenir Book"/>
              </a:rPr>
              <a:t>bindTuning</a:t>
            </a:r>
            <a:r>
              <a:rPr lang="en-US" sz="2400" dirty="0">
                <a:solidFill>
                  <a:schemeClr val="tx1"/>
                </a:solidFill>
                <a:latin typeface="Avenir Book"/>
              </a:rPr>
              <a:t>: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 "limit"</a:t>
            </a:r>
            <a:r>
              <a:rPr lang="en-US" sz="2400" dirty="0">
                <a:solidFill>
                  <a:schemeClr val="tx1"/>
                </a:solidFill>
                <a:latin typeface="Avenir Book"/>
              </a:rPr>
              <a:t>,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Avenir Book"/>
              </a:rPr>
              <a:t>defVal:</a:t>
            </a:r>
            <a:r>
              <a:rPr lang="en-US" sz="2400" dirty="0">
                <a:solidFill>
                  <a:srgbClr val="7030A0"/>
                </a:solidFill>
                <a:latin typeface="Avenir Book"/>
              </a:rPr>
              <a:t>400kW</a:t>
            </a:r>
            <a:r>
              <a:rPr lang="en-US" sz="2400" dirty="0">
                <a:solidFill>
                  <a:srgbClr val="FF0000"/>
                </a:solidFill>
                <a:latin typeface="Avenir Book"/>
              </a:rPr>
              <a:t>}</a:t>
            </a:r>
          </a:p>
          <a:p>
            <a:pPr lvl="3">
              <a:buFont typeface="Arial"/>
              <a:buChar char="•"/>
            </a:pPr>
            <a:r>
              <a:rPr lang="en-US" sz="2400" dirty="0">
                <a:solidFill>
                  <a:schemeClr val="accent2"/>
                </a:solidFill>
                <a:latin typeface="Avenir Book"/>
              </a:rPr>
              <a:t>cell name</a:t>
            </a:r>
          </a:p>
          <a:p>
            <a:pPr lvl="3">
              <a:buFont typeface="Arial"/>
              <a:buChar char="•"/>
            </a:pPr>
            <a:r>
              <a:rPr lang="en-US" sz="2400" dirty="0" err="1">
                <a:solidFill>
                  <a:schemeClr val="accent1">
                    <a:lumMod val="50000"/>
                  </a:schemeClr>
                </a:solidFill>
                <a:latin typeface="Avenir Book"/>
              </a:rPr>
              <a:t>ruleTuning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 name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defVal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give a cell a default value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ro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– indicate that a cell is read-only such as 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out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 /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C7F42-3369-8E4B-A606-998959BFD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85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Components</a:t>
            </a:r>
            <a:b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</a:br>
            <a:r>
              <a:rPr lang="en-US" sz="3200" b="1" i="1" dirty="0">
                <a:solidFill>
                  <a:schemeClr val="tx1"/>
                </a:solidFill>
                <a:latin typeface="Avenir Book" panose="02000503020000020003"/>
              </a:rPr>
              <a:t>The Building Blocks of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17672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Must have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defcomp</a:t>
            </a:r>
            <a:r>
              <a:rPr lang="en-US" sz="2400" dirty="0">
                <a:latin typeface="Avenir Book" panose="02000503020000020003"/>
              </a:rPr>
              <a:t>..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end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Cell/variable definitions follow the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defcomp</a:t>
            </a:r>
            <a:r>
              <a:rPr lang="en-US" sz="2400" dirty="0">
                <a:latin typeface="Avenir Book" panose="02000503020000020003"/>
              </a:rPr>
              <a:t> keyword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target: {}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date: {}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out: {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ro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}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Any records needed in the function (called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pt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 in example)</a:t>
            </a:r>
          </a:p>
          <a:p>
            <a:pPr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Must have 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do</a:t>
            </a:r>
            <a:r>
              <a:rPr lang="en-US" sz="2400" dirty="0" err="1">
                <a:latin typeface="Avenir Book" panose="02000503020000020003"/>
              </a:rPr>
              <a:t>..</a:t>
            </a:r>
            <a:r>
              <a:rPr lang="en-US" sz="2400" dirty="0" err="1">
                <a:solidFill>
                  <a:srgbClr val="00B050"/>
                </a:solidFill>
                <a:latin typeface="Avenir Book" panose="02000503020000020003"/>
              </a:rPr>
              <a:t>end</a:t>
            </a:r>
            <a:r>
              <a:rPr lang="en-US" sz="2400" dirty="0">
                <a:latin typeface="Avenir Book" panose="02000503020000020003"/>
              </a:rPr>
              <a:t> after cell/variable definitions that sets the </a:t>
            </a:r>
            <a:r>
              <a:rPr lang="en-US" sz="2400" dirty="0">
                <a:solidFill>
                  <a:srgbClr val="00B050"/>
                </a:solidFill>
                <a:latin typeface="Avenir Book" panose="02000503020000020003"/>
              </a:rPr>
              <a:t>out</a:t>
            </a:r>
            <a:r>
              <a:rPr lang="en-US" sz="2400" dirty="0">
                <a:latin typeface="Avenir Book" panose="02000503020000020003"/>
              </a:rPr>
              <a:t> variable</a:t>
            </a:r>
            <a:endParaRPr lang="en-US" sz="2000" dirty="0">
              <a:latin typeface="Avenir Book" panose="02000503020000020003"/>
            </a:endParaRPr>
          </a:p>
          <a:p>
            <a:pPr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Advantages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Clearly define inputs and outputs at top of function (how many of us learned to code)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Components resolve quicker than other functions</a:t>
            </a:r>
          </a:p>
          <a:p>
            <a:pPr lvl="1"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Enables easy debugging in 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Rule =&gt; Debug =&gt; Comps =&gt; </a:t>
            </a:r>
            <a:r>
              <a:rPr lang="en-US" sz="2000" dirty="0" err="1">
                <a:solidFill>
                  <a:schemeClr val="accent2"/>
                </a:solidFill>
                <a:latin typeface="Avenir Book" panose="02000503020000020003"/>
              </a:rPr>
              <a:t>rule_name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 =&gt; </a:t>
            </a:r>
            <a:r>
              <a:rPr lang="en-US" sz="2000" dirty="0" err="1">
                <a:solidFill>
                  <a:schemeClr val="accent2"/>
                </a:solidFill>
                <a:latin typeface="Avenir Book" panose="02000503020000020003"/>
              </a:rPr>
              <a:t>target_name</a:t>
            </a:r>
            <a:endParaRPr lang="en-US" sz="2000" dirty="0">
              <a:solidFill>
                <a:schemeClr val="accent2"/>
              </a:solidFill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Binds are automatically unchecked and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return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 does not need quotes</a:t>
            </a:r>
          </a:p>
          <a:p>
            <a:pPr lvl="1">
              <a:buFont typeface="Arial"/>
              <a:buChar char="•"/>
            </a:pP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curRules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 must be done this way</a:t>
            </a:r>
            <a:endParaRPr lang="en-US" sz="2000" dirty="0">
              <a:solidFill>
                <a:schemeClr val="accent2"/>
              </a:solidFill>
              <a:latin typeface="Avenir Book" panose="020005030200000200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Examples to follow in the form of 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sparkRules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 and 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kpiRules</a:t>
            </a:r>
            <a:endParaRPr lang="en-US" sz="2000" dirty="0">
              <a:solidFill>
                <a:schemeClr val="tx1"/>
              </a:solidFill>
              <a:latin typeface="Avenir Book" panose="02000503020000020003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C7F42-3369-8E4B-A606-998959BFD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6DAFD-FDEA-D14B-9472-A0A769E23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733" y="521310"/>
            <a:ext cx="4449754" cy="3009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Bent-Up Arrow 5">
            <a:extLst>
              <a:ext uri="{FF2B5EF4-FFF2-40B4-BE49-F238E27FC236}">
                <a16:creationId xmlns:a16="http://schemas.microsoft.com/office/drawing/2014/main" id="{6C2469DA-264A-364D-8223-9359F7FC0B33}"/>
              </a:ext>
            </a:extLst>
          </p:cNvPr>
          <p:cNvSpPr/>
          <p:nvPr/>
        </p:nvSpPr>
        <p:spPr bwMode="auto">
          <a:xfrm>
            <a:off x="11825287" y="3932237"/>
            <a:ext cx="1295400" cy="1752600"/>
          </a:xfrm>
          <a:prstGeom prst="bent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 dirty="0"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0464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265237"/>
            <a:ext cx="12091564" cy="5638800"/>
          </a:xfrm>
        </p:spPr>
        <p:txBody>
          <a:bodyPr/>
          <a:lstStyle/>
          <a:p>
            <a:r>
              <a:rPr lang="en-US" dirty="0">
                <a:latin typeface="Avenir Book" panose="02000503020000020003"/>
              </a:rPr>
              <a:t>For what patterns would you like </a:t>
            </a:r>
            <a:r>
              <a:rPr lang="en-US" dirty="0" err="1">
                <a:latin typeface="Avenir Book" panose="02000503020000020003"/>
              </a:rPr>
              <a:t>SkySpark</a:t>
            </a:r>
            <a:r>
              <a:rPr lang="en-US" dirty="0">
                <a:latin typeface="Avenir Book" panose="02000503020000020003"/>
              </a:rPr>
              <a:t> to look?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3718D-9DBB-0743-BB5B-C13768238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7170" name="Picture 2" descr="http://www.ppcpta.com/resources/gaval-rules-heavy-ts-grow-sh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5686" y="1722437"/>
            <a:ext cx="6640801" cy="531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</a:rPr>
              <a:t>Axon Shell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493837"/>
            <a:ext cx="8944555" cy="526256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Accessed via the </a:t>
            </a:r>
            <a:r>
              <a:rPr lang="en-US" dirty="0">
                <a:solidFill>
                  <a:schemeClr val="accent2"/>
                </a:solidFill>
              </a:rPr>
              <a:t>Tools</a:t>
            </a:r>
            <a:r>
              <a:rPr lang="en-US" dirty="0"/>
              <a:t> app </a:t>
            </a:r>
            <a:r>
              <a:rPr lang="en-US" dirty="0">
                <a:solidFill>
                  <a:schemeClr val="accent2"/>
                </a:solidFill>
              </a:rPr>
              <a:t>Shell</a:t>
            </a:r>
            <a:r>
              <a:rPr lang="en-US" dirty="0"/>
              <a:t>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Used for testing Axon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Also a great tool for understanding what is in Folio when starting on a new project</a:t>
            </a:r>
          </a:p>
          <a:p>
            <a:r>
              <a:rPr lang="en-US" dirty="0"/>
              <a:t>Where we run “one-liners”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90689-A1DB-6249-B8CB-466D38110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B25C9-902B-6B44-8312-9FD06403C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287" y="301626"/>
            <a:ext cx="3187700" cy="34100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68BBE6-74F9-DE4E-88FD-E05521B6593D}"/>
              </a:ext>
            </a:extLst>
          </p:cNvPr>
          <p:cNvSpPr/>
          <p:nvPr/>
        </p:nvSpPr>
        <p:spPr>
          <a:xfrm>
            <a:off x="11215766" y="3775151"/>
            <a:ext cx="619080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Shell</a:t>
            </a:r>
          </a:p>
        </p:txBody>
      </p:sp>
    </p:spTree>
    <p:extLst>
      <p:ext uri="{BB962C8B-B14F-4D97-AF65-F5344CB8AC3E}">
        <p14:creationId xmlns:p14="http://schemas.microsoft.com/office/powerpoint/2010/main" val="36181064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Fundamentals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 err="1"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 run on targets which come from the SEP model, meaning they should run on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site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,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equip</a:t>
            </a:r>
            <a:r>
              <a:rPr lang="en-US" sz="2800" dirty="0">
                <a:latin typeface="Avenir Book" panose="02000503020000020003"/>
              </a:rPr>
              <a:t>, or </a:t>
            </a:r>
            <a:r>
              <a:rPr lang="en-US" sz="2800" dirty="0">
                <a:solidFill>
                  <a:srgbClr val="00B050"/>
                </a:solidFill>
                <a:latin typeface="Avenir Book" panose="02000503020000020003"/>
              </a:rPr>
              <a:t>point</a:t>
            </a:r>
            <a:r>
              <a:rPr lang="en-US" sz="2800" dirty="0">
                <a:latin typeface="Avenir Book" panose="02000503020000020003"/>
              </a:rPr>
              <a:t>s with the majority being written to run at the equip level (allows you to easily compare point histories)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In th</a:t>
            </a:r>
            <a:r>
              <a:rPr lang="en-US" dirty="0">
                <a:solidFill>
                  <a:schemeClr val="tx1"/>
                </a:solidFill>
                <a:latin typeface="Avenir Book" panose="02000503020000020003"/>
              </a:rPr>
              <a:t>e code, </a:t>
            </a: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 err="1"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 need to eventually drop down to the point level and look at history data</a:t>
            </a:r>
          </a:p>
          <a:p>
            <a:pPr>
              <a:buFont typeface="Arial"/>
              <a:buChar char="•"/>
            </a:pP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 err="1"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 need to take a </a:t>
            </a:r>
            <a:r>
              <a:rPr lang="en-US" sz="2800" dirty="0" err="1">
                <a:latin typeface="Avenir Book" panose="02000503020000020003"/>
              </a:rPr>
              <a:t>ts</a:t>
            </a:r>
            <a:r>
              <a:rPr lang="en-US" sz="2800" dirty="0">
                <a:latin typeface="Avenir Book" panose="02000503020000020003"/>
              </a:rPr>
              <a:t>, </a:t>
            </a:r>
            <a:r>
              <a:rPr lang="en-US" sz="2800" dirty="0" err="1">
                <a:latin typeface="Avenir Book" panose="02000503020000020003"/>
              </a:rPr>
              <a:t>val</a:t>
            </a:r>
            <a:r>
              <a:rPr lang="en-US" sz="2800" dirty="0">
                <a:latin typeface="Avenir Book" panose="02000503020000020003"/>
              </a:rPr>
              <a:t> grid and convert them to time and durations for the spark engine - </a:t>
            </a:r>
            <a:r>
              <a:rPr lang="en-US" sz="2800" dirty="0" err="1">
                <a:latin typeface="Avenir Book" panose="02000503020000020003"/>
              </a:rPr>
              <a:t>ts</a:t>
            </a:r>
            <a:r>
              <a:rPr lang="en-US" sz="2800" dirty="0">
                <a:latin typeface="Avenir Book" panose="02000503020000020003"/>
              </a:rPr>
              <a:t>, </a:t>
            </a:r>
            <a:r>
              <a:rPr lang="en-US" sz="2800" dirty="0" err="1">
                <a:latin typeface="Avenir Book" panose="02000503020000020003"/>
              </a:rPr>
              <a:t>dur</a:t>
            </a:r>
            <a:r>
              <a:rPr lang="en-US" sz="2800" dirty="0">
                <a:latin typeface="Avenir Book" panose="02000503020000020003"/>
              </a:rPr>
              <a:t> grid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The </a:t>
            </a: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>
                <a:latin typeface="Avenir Book" panose="02000503020000020003"/>
              </a:rPr>
              <a:t> engine always runs </a:t>
            </a: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 err="1"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 at the daily level even when a larger time is selected (that is why it is important not to use </a:t>
            </a:r>
            <a:r>
              <a:rPr lang="en-US" sz="2800" dirty="0" err="1">
                <a:solidFill>
                  <a:srgbClr val="00B050"/>
                </a:solidFill>
                <a:latin typeface="Avenir Book" panose="02000503020000020003"/>
              </a:rPr>
              <a:t>hisClip</a:t>
            </a:r>
            <a:r>
              <a:rPr lang="en-US" sz="2800" dirty="0">
                <a:latin typeface="Avenir Book" panose="02000503020000020003"/>
              </a:rPr>
              <a:t> and to have those boundary conditions)</a:t>
            </a:r>
          </a:p>
          <a:p>
            <a:pPr>
              <a:buFont typeface="Arial"/>
              <a:buChar char="•"/>
            </a:pPr>
            <a:r>
              <a:rPr lang="en-US" sz="2800" dirty="0">
                <a:latin typeface="Avenir Book" panose="02000503020000020003"/>
              </a:rPr>
              <a:t>The </a:t>
            </a:r>
            <a:r>
              <a:rPr lang="en-US" sz="2800" dirty="0">
                <a:solidFill>
                  <a:schemeClr val="accent2"/>
                </a:solidFill>
                <a:latin typeface="Avenir Book" panose="02000503020000020003"/>
              </a:rPr>
              <a:t>Tools</a:t>
            </a:r>
            <a:r>
              <a:rPr lang="en-US" sz="2800" dirty="0">
                <a:latin typeface="Avenir Book" panose="02000503020000020003"/>
              </a:rPr>
              <a:t> app can run </a:t>
            </a:r>
            <a:r>
              <a:rPr lang="en-US" sz="2800" dirty="0" err="1">
                <a:solidFill>
                  <a:schemeClr val="accent2"/>
                </a:solidFill>
                <a:latin typeface="Avenir Book" panose="02000503020000020003"/>
              </a:rPr>
              <a:t>sparkRule</a:t>
            </a:r>
            <a:r>
              <a:rPr lang="en-US" sz="2800" dirty="0" err="1">
                <a:latin typeface="Avenir Book" panose="02000503020000020003"/>
              </a:rPr>
              <a:t>s</a:t>
            </a:r>
            <a:r>
              <a:rPr lang="en-US" sz="2800" dirty="0">
                <a:latin typeface="Avenir Book" panose="02000503020000020003"/>
              </a:rPr>
              <a:t> at whatever duration you select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 panose="02000503020000020003"/>
              </a:rPr>
              <a:t>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Spark</a:t>
            </a:r>
            <a:r>
              <a:rPr lang="en-US" sz="2400" dirty="0">
                <a:latin typeface="Avenir Book" panose="02000503020000020003"/>
              </a:rPr>
              <a:t> app and the </a:t>
            </a:r>
            <a:r>
              <a:rPr lang="en-US" sz="2400" dirty="0">
                <a:solidFill>
                  <a:schemeClr val="accent2"/>
                </a:solidFill>
                <a:latin typeface="Avenir Book" panose="02000503020000020003"/>
              </a:rPr>
              <a:t>Tools</a:t>
            </a:r>
            <a:r>
              <a:rPr lang="en-US" sz="2400" dirty="0">
                <a:latin typeface="Avenir Book" panose="02000503020000020003"/>
              </a:rPr>
              <a:t> app can show different results when counts are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1B684-8599-314A-99AE-1AE06FB472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18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22237"/>
            <a:ext cx="12091563" cy="609601"/>
          </a:xfrm>
        </p:spPr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Example</a:t>
            </a:r>
            <a:endParaRPr lang="en-US" sz="4000" b="1" i="1" dirty="0">
              <a:solidFill>
                <a:srgbClr val="306091"/>
              </a:solidFill>
              <a:latin typeface="Avenir Book" panose="02000503020000020003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579437"/>
            <a:ext cx="12091564" cy="6019800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3557E0"/>
                </a:solidFill>
                <a:latin typeface="Avenir Book" panose="02000503020000020003"/>
              </a:rPr>
              <a:t>defcomp</a:t>
            </a:r>
            <a:endParaRPr lang="en-US" sz="2800" dirty="0">
              <a:solidFill>
                <a:srgbClr val="3557E0"/>
              </a:solidFill>
              <a:latin typeface="Avenir Book" panose="02000503020000020003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target: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date: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out: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ro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pt1: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bind: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"cool and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equipRef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=={{target-&gt;id}}"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pt2: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bind:</a:t>
            </a: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"temp and return and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equipRef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=={{target-&gt;id}}"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do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    co: pt1.hisRead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date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           .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hisFindPeriods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x =&gt; x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    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tmp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: pt2.hisRead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date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           .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hisFindPeriods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x =&gt; x &lt; </a:t>
            </a:r>
            <a:r>
              <a:rPr lang="en-US" sz="2800" dirty="0">
                <a:solidFill>
                  <a:srgbClr val="7030A0"/>
                </a:solidFill>
                <a:latin typeface="Avenir Book" panose="02000503020000020003"/>
              </a:rPr>
              <a:t>80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    out = 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hisPeriodIntersection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([</a:t>
            </a:r>
            <a:r>
              <a:rPr lang="en-US" sz="2800" dirty="0">
                <a:solidFill>
                  <a:schemeClr val="tx1"/>
                </a:solidFill>
                <a:latin typeface="Avenir Book" panose="02000503020000020003"/>
              </a:rPr>
              <a:t>co, </a:t>
            </a:r>
            <a:r>
              <a:rPr lang="en-US" sz="2800" dirty="0" err="1">
                <a:solidFill>
                  <a:schemeClr val="tx1"/>
                </a:solidFill>
                <a:latin typeface="Avenir Book" panose="02000503020000020003"/>
              </a:rPr>
              <a:t>tmp</a:t>
            </a:r>
            <a:r>
              <a:rPr lang="en-US" sz="2800" dirty="0">
                <a:solidFill>
                  <a:srgbClr val="FF0000"/>
                </a:solidFill>
                <a:latin typeface="Avenir Book" panose="02000503020000020003"/>
              </a:rPr>
              <a:t>])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  end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800" dirty="0">
                <a:solidFill>
                  <a:srgbClr val="3557E0"/>
                </a:solidFill>
                <a:latin typeface="Avenir Book" panose="02000503020000020003"/>
              </a:rPr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28D55-C39E-0440-AFA8-A653476E81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45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EF1A09A-5DDA-4A2F-8109-E2F864C3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Reviewing the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kwTooHigh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function in the </a:t>
            </a:r>
            <a:r>
              <a:rPr lang="en-US" sz="4000" b="1" dirty="0">
                <a:solidFill>
                  <a:srgbClr val="FF0000"/>
                </a:solidFill>
                <a:latin typeface="Avenir Book"/>
              </a:rPr>
              <a:t>Demo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Project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555910-AA44-48EB-9414-C15F9D01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646237"/>
            <a:ext cx="12091564" cy="533400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800" dirty="0" err="1">
                <a:solidFill>
                  <a:schemeClr val="accent2"/>
                </a:solidFill>
                <a:latin typeface="Avenir Book"/>
              </a:rPr>
              <a:t>defcomp</a:t>
            </a:r>
            <a:endParaRPr lang="en-US" sz="2800" dirty="0">
              <a:solidFill>
                <a:schemeClr val="accent2"/>
              </a:solidFill>
              <a:latin typeface="Avenir Book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target: 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{}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date: 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{}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out: 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{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ro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powerPt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: 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{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bind: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"power and </a:t>
            </a:r>
            <a:r>
              <a:rPr lang="en-US" sz="2800" dirty="0" err="1">
                <a:solidFill>
                  <a:schemeClr val="accent1">
                    <a:lumMod val="50000"/>
                  </a:schemeClr>
                </a:solidFill>
                <a:latin typeface="Avenir Book"/>
              </a:rPr>
              <a:t>equipRef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=={{target-&gt;id}}"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rgbClr val="FF0000"/>
                </a:solidFill>
                <a:latin typeface="Avenir Book"/>
              </a:rPr>
              <a:t>	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limit: 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{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bindTuning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: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 "limit"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,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Book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defVal:</a:t>
            </a:r>
            <a:r>
              <a:rPr lang="en-US" sz="2800" dirty="0">
                <a:solidFill>
                  <a:srgbClr val="7030A0"/>
                </a:solidFill>
                <a:latin typeface="Avenir Book"/>
              </a:rPr>
              <a:t>400kW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}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</a:t>
            </a:r>
            <a:r>
              <a:rPr lang="en-US" sz="2800" dirty="0">
                <a:solidFill>
                  <a:schemeClr val="accent2"/>
                </a:solidFill>
                <a:latin typeface="Avenir Book"/>
              </a:rPr>
              <a:t>do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    		out = 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hisRead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(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powerPt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,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date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)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.</a:t>
            </a:r>
            <a:r>
              <a:rPr lang="en-US" sz="2800" dirty="0" err="1">
                <a:solidFill>
                  <a:schemeClr val="tx1"/>
                </a:solidFill>
                <a:latin typeface="Avenir Book"/>
              </a:rPr>
              <a:t>hisFindPeriods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(</a:t>
            </a:r>
            <a:r>
              <a:rPr lang="en-US" sz="2800" dirty="0">
                <a:solidFill>
                  <a:schemeClr val="tx1"/>
                </a:solidFill>
                <a:latin typeface="Avenir Book"/>
              </a:rPr>
              <a:t>kw =&gt; kw &gt; limit</a:t>
            </a:r>
            <a:r>
              <a:rPr lang="en-US" sz="2800" dirty="0">
                <a:solidFill>
                  <a:srgbClr val="FF0000"/>
                </a:solidFill>
                <a:latin typeface="Avenir Book"/>
              </a:rPr>
              <a:t>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Avenir Book"/>
              </a:rPr>
              <a:t>	</a:t>
            </a:r>
            <a:r>
              <a:rPr lang="en-US" sz="2800" dirty="0">
                <a:solidFill>
                  <a:schemeClr val="accent2"/>
                </a:solidFill>
                <a:latin typeface="Avenir Book"/>
              </a:rPr>
              <a:t>end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800" dirty="0">
                <a:solidFill>
                  <a:schemeClr val="accent2"/>
                </a:solidFill>
                <a:latin typeface="Avenir Book"/>
              </a:rPr>
              <a:t>end</a:t>
            </a:r>
            <a:endParaRPr lang="en-US" sz="2800" dirty="0">
              <a:solidFill>
                <a:schemeClr val="tx1"/>
              </a:solidFill>
              <a:latin typeface="Avenir Book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39643-C8AC-2049-9A48-5F1E70D8A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593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EF1A09A-5DDA-4A2F-8109-E2F864C3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/>
              </a:rPr>
              <a:t>Testing </a:t>
            </a:r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sparkRules</a:t>
            </a:r>
            <a:endParaRPr lang="en-US" sz="4000" b="1" dirty="0">
              <a:solidFill>
                <a:srgbClr val="306091"/>
              </a:solidFill>
              <a:latin typeface="Avenir Book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555910-AA44-48EB-9414-C15F9D019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943600"/>
          </a:xfrm>
        </p:spPr>
        <p:txBody>
          <a:bodyPr/>
          <a:lstStyle/>
          <a:p>
            <a:r>
              <a:rPr lang="en-US" sz="2800" dirty="0">
                <a:solidFill>
                  <a:srgbClr val="3557E0"/>
                </a:solidFill>
                <a:latin typeface="Avenir Book"/>
              </a:rPr>
              <a:t>Testing: </a:t>
            </a:r>
            <a:r>
              <a:rPr lang="en-US" sz="2800" dirty="0" err="1">
                <a:solidFill>
                  <a:srgbClr val="00B050"/>
                </a:solidFill>
                <a:latin typeface="Avenir Book"/>
              </a:rPr>
              <a:t>ruleTest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Avenir Book"/>
              </a:rPr>
              <a:t>kwTooHigh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, read(equip), </a:t>
            </a:r>
            <a:r>
              <a:rPr lang="en-US" sz="2800" dirty="0" err="1">
                <a:solidFill>
                  <a:srgbClr val="00B050"/>
                </a:solidFill>
                <a:latin typeface="Avenir Book"/>
              </a:rPr>
              <a:t>pastWeek</a:t>
            </a:r>
            <a:r>
              <a:rPr lang="en-US" sz="2800" dirty="0">
                <a:solidFill>
                  <a:srgbClr val="00B050"/>
                </a:solidFill>
                <a:latin typeface="Avenir Book"/>
              </a:rPr>
              <a:t>)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/>
              </a:rPr>
              <a:t>Lots of good information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/>
              </a:rPr>
              <a:t>Use </a:t>
            </a:r>
            <a:r>
              <a:rPr lang="en-US" sz="2000" dirty="0">
                <a:solidFill>
                  <a:srgbClr val="00B050"/>
                </a:solidFill>
                <a:latin typeface="Avenir Book"/>
              </a:rPr>
              <a:t>[2]-&gt;</a:t>
            </a:r>
            <a:r>
              <a:rPr lang="en-US" sz="2000" dirty="0" err="1">
                <a:solidFill>
                  <a:srgbClr val="00B050"/>
                </a:solidFill>
                <a:latin typeface="Avenir Book"/>
              </a:rPr>
              <a:t>val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to get results grid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Book"/>
              </a:rPr>
              <a:t>Remember that even though you can test </a:t>
            </a:r>
            <a:r>
              <a:rPr lang="en-US" sz="2000" dirty="0" err="1">
                <a:solidFill>
                  <a:srgbClr val="00B050"/>
                </a:solidFill>
                <a:latin typeface="Avenir Book"/>
              </a:rPr>
              <a:t>sparkRule</a:t>
            </a:r>
            <a:r>
              <a:rPr lang="en-US" sz="2000" dirty="0" err="1">
                <a:solidFill>
                  <a:schemeClr val="tx1"/>
                </a:solidFill>
                <a:latin typeface="Avenir Book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over a </a:t>
            </a:r>
            <a:r>
              <a:rPr lang="en-US" sz="2000" dirty="0" err="1">
                <a:solidFill>
                  <a:schemeClr val="tx1"/>
                </a:solidFill>
                <a:latin typeface="Avenir Book"/>
              </a:rPr>
              <a:t>dateSpan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, </a:t>
            </a:r>
            <a:r>
              <a:rPr lang="en-US" sz="2000" dirty="0" err="1">
                <a:solidFill>
                  <a:srgbClr val="00B050"/>
                </a:solidFill>
                <a:latin typeface="Avenir Book"/>
              </a:rPr>
              <a:t>sparkRule</a:t>
            </a:r>
            <a:r>
              <a:rPr lang="en-US" sz="2000" dirty="0" err="1">
                <a:solidFill>
                  <a:schemeClr val="tx1"/>
                </a:solidFill>
                <a:latin typeface="Avenir Book"/>
              </a:rPr>
              <a:t>s</a:t>
            </a:r>
            <a:r>
              <a:rPr lang="en-US" sz="2000" dirty="0">
                <a:solidFill>
                  <a:schemeClr val="tx1"/>
                </a:solidFill>
                <a:latin typeface="Avenir Book"/>
              </a:rPr>
              <a:t> are run a day at a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39643-C8AC-2049-9A48-5F1E70D8AC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6C51A7-B3A8-CD42-897A-F0B6D2B86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932" y="3005137"/>
            <a:ext cx="6251457" cy="389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A5C18-2CB4-E44E-8E4F-6DBE4F472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021" y="4148137"/>
            <a:ext cx="5809475" cy="2755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57437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198438"/>
            <a:ext cx="12091564" cy="762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More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Fundamentals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960438"/>
            <a:ext cx="6353755" cy="609599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Tags needed to make a function rule-ready</a:t>
            </a: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dis</a:t>
            </a:r>
            <a:r>
              <a:rPr lang="en-US" dirty="0">
                <a:latin typeface="Avenir Book" panose="02000503020000020003"/>
              </a:rPr>
              <a:t> – this is the human-readable pretty name of the function and will become that for the </a:t>
            </a:r>
            <a:r>
              <a:rPr lang="en-US" dirty="0" err="1">
                <a:latin typeface="Avenir Book" panose="02000503020000020003"/>
              </a:rPr>
              <a:t>sparkRule</a:t>
            </a:r>
            <a:endParaRPr lang="en-US" dirty="0"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help</a:t>
            </a:r>
            <a:r>
              <a:rPr lang="en-US" dirty="0">
                <a:latin typeface="Avenir Book" panose="02000503020000020003"/>
              </a:rPr>
              <a:t> – this tells what the </a:t>
            </a:r>
            <a:r>
              <a:rPr lang="en-US" dirty="0" err="1">
                <a:latin typeface="Avenir Book" panose="02000503020000020003"/>
              </a:rPr>
              <a:t>sparkRule</a:t>
            </a:r>
            <a:r>
              <a:rPr lang="en-US" dirty="0">
                <a:latin typeface="Avenir Book" panose="02000503020000020003"/>
              </a:rPr>
              <a:t> will do and can include step-by-step instructions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ruleOn</a:t>
            </a:r>
            <a:r>
              <a:rPr lang="en-US" dirty="0">
                <a:latin typeface="Avenir Book" panose="02000503020000020003"/>
              </a:rPr>
              <a:t> – indicates what the target of the </a:t>
            </a:r>
            <a:r>
              <a:rPr lang="en-US" dirty="0" err="1">
                <a:latin typeface="Avenir Book" panose="02000503020000020003"/>
              </a:rPr>
              <a:t>sparkRule</a:t>
            </a:r>
            <a:r>
              <a:rPr lang="en-US" dirty="0">
                <a:latin typeface="Avenir Book" panose="02000503020000020003"/>
              </a:rPr>
              <a:t> will be (must be valid filter)</a:t>
            </a:r>
          </a:p>
          <a:p>
            <a:pPr lvl="1">
              <a:buFont typeface="Arial"/>
              <a:buChar char="•"/>
            </a:pP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ruleType</a:t>
            </a:r>
            <a:r>
              <a:rPr lang="en-US" dirty="0">
                <a:solidFill>
                  <a:srgbClr val="00B050"/>
                </a:solidFill>
                <a:latin typeface="Avenir Book" panose="02000503020000020003"/>
              </a:rPr>
              <a:t>: 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sparkRule</a:t>
            </a:r>
            <a:r>
              <a:rPr lang="en-US" dirty="0">
                <a:latin typeface="Avenir Book" panose="02000503020000020003"/>
              </a:rPr>
              <a:t> – yields the </a:t>
            </a:r>
            <a:r>
              <a:rPr lang="en-US" dirty="0" err="1">
                <a:solidFill>
                  <a:srgbClr val="00B050"/>
                </a:solidFill>
                <a:latin typeface="Avenir Book" panose="02000503020000020003"/>
              </a:rPr>
              <a:t>sparkRule</a:t>
            </a:r>
            <a:r>
              <a:rPr lang="en-US" dirty="0">
                <a:latin typeface="Avenir Book" panose="02000503020000020003"/>
              </a:rPr>
              <a:t> marker tag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 panose="02000503020000020003"/>
              </a:rPr>
              <a:t>You can hit the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edit</a:t>
            </a:r>
            <a:r>
              <a:rPr lang="en-US" dirty="0">
                <a:latin typeface="Avenir Book" panose="02000503020000020003"/>
              </a:rPr>
              <a:t> button in the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Code</a:t>
            </a:r>
            <a:r>
              <a:rPr lang="en-US" dirty="0">
                <a:latin typeface="Avenir Book" panose="02000503020000020003"/>
              </a:rPr>
              <a:t> app to add / modify these tags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FD26A-EFAC-D84F-83BC-3DD084BD2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2BEDB-CCE3-4DF5-9270-708963FB9B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4687" y="1493837"/>
            <a:ext cx="597877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66581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7" y="198438"/>
            <a:ext cx="12091564" cy="762000"/>
          </a:xfrm>
        </p:spPr>
        <p:txBody>
          <a:bodyPr/>
          <a:lstStyle/>
          <a:p>
            <a:pPr algn="l"/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Still More </a:t>
            </a:r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Fundamentals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7" y="1189037"/>
            <a:ext cx="7344355" cy="5791200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000" dirty="0">
                <a:latin typeface="Avenir Book" panose="02000503020000020003"/>
              </a:rPr>
              <a:t>Remember the exercise from Module 2 that made a </a:t>
            </a:r>
            <a:r>
              <a:rPr lang="en-US" sz="2000" dirty="0" err="1">
                <a:latin typeface="Avenir Book" panose="02000503020000020003"/>
              </a:rPr>
              <a:t>sparkRule</a:t>
            </a:r>
            <a:r>
              <a:rPr lang="en-US" sz="2000" dirty="0">
                <a:latin typeface="Avenir Book" panose="02000503020000020003"/>
              </a:rPr>
              <a:t> record that references a rule-ready </a:t>
            </a:r>
            <a:r>
              <a:rPr lang="en-US" sz="2000" dirty="0" err="1">
                <a:latin typeface="Avenir Book" panose="02000503020000020003"/>
              </a:rPr>
              <a:t>func</a:t>
            </a:r>
            <a:endParaRPr lang="en-US" sz="2000" dirty="0">
              <a:latin typeface="Avenir Book" panose="02000503020000020003"/>
            </a:endParaRPr>
          </a:p>
          <a:p>
            <a:r>
              <a:rPr lang="en-US" sz="2000" dirty="0" err="1">
                <a:latin typeface="Avenir Book" panose="02000503020000020003"/>
              </a:rPr>
              <a:t>sparkRules</a:t>
            </a:r>
            <a:r>
              <a:rPr lang="en-US" sz="2000" dirty="0">
                <a:latin typeface="Avenir Book" panose="02000503020000020003"/>
              </a:rPr>
              <a:t> are a reference to a </a:t>
            </a:r>
            <a:r>
              <a:rPr lang="en-US" sz="2000" dirty="0" err="1">
                <a:latin typeface="Avenir Book" panose="02000503020000020003"/>
              </a:rPr>
              <a:t>func</a:t>
            </a:r>
            <a:endParaRPr lang="en-US" sz="2000" dirty="0">
              <a:latin typeface="Avenir Book" panose="02000503020000020003"/>
            </a:endParaRPr>
          </a:p>
          <a:p>
            <a:pPr marL="857250" lvl="1"/>
            <a:r>
              <a:rPr lang="en-US" sz="1800" dirty="0">
                <a:latin typeface="Avenir Book" panose="02000503020000020003"/>
              </a:rPr>
              <a:t>Allows multiple </a:t>
            </a:r>
            <a:r>
              <a:rPr lang="en-US" sz="1800" dirty="0" err="1">
                <a:latin typeface="Avenir Book" panose="02000503020000020003"/>
              </a:rPr>
              <a:t>sparkRules</a:t>
            </a:r>
            <a:r>
              <a:rPr lang="en-US" sz="1800" dirty="0">
                <a:latin typeface="Avenir Book" panose="02000503020000020003"/>
              </a:rPr>
              <a:t> to reference one </a:t>
            </a:r>
            <a:r>
              <a:rPr lang="en-US" sz="1800" dirty="0" err="1">
                <a:latin typeface="Avenir Book" panose="02000503020000020003"/>
              </a:rPr>
              <a:t>func</a:t>
            </a:r>
            <a:endParaRPr lang="en-US" sz="1800" dirty="0">
              <a:latin typeface="Avenir Book" panose="02000503020000020003"/>
            </a:endParaRPr>
          </a:p>
          <a:p>
            <a:pPr marL="400050"/>
            <a:r>
              <a:rPr lang="en-US" sz="2000" dirty="0">
                <a:latin typeface="Avenir Book" panose="02000503020000020003"/>
              </a:rPr>
              <a:t>The following tags are added automatically when a rule-ready function is properly set up in the Rule app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dis</a:t>
            </a:r>
            <a:r>
              <a:rPr lang="en-US" sz="1800" dirty="0">
                <a:latin typeface="Avenir Book" panose="02000503020000020003"/>
              </a:rPr>
              <a:t> – this is the human-readable pretty name of the </a:t>
            </a:r>
            <a:r>
              <a:rPr lang="en-US" sz="1800" dirty="0" err="1">
                <a:latin typeface="Avenir Book" panose="02000503020000020003"/>
              </a:rPr>
              <a:t>sparkRule</a:t>
            </a:r>
            <a:endParaRPr lang="en-US" sz="1800" dirty="0">
              <a:latin typeface="Avenir Book" panose="02000503020000020003"/>
            </a:endParaRP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rule</a:t>
            </a:r>
            <a:r>
              <a:rPr lang="en-US" sz="1800" dirty="0">
                <a:latin typeface="Avenir Book" panose="02000503020000020003"/>
              </a:rPr>
              <a:t> – all rules have this tag</a:t>
            </a:r>
          </a:p>
          <a:p>
            <a:pPr lvl="1">
              <a:buFont typeface="Arial"/>
              <a:buChar char="•"/>
            </a:pP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sparkRule</a:t>
            </a:r>
            <a:r>
              <a:rPr lang="en-US" sz="1800" dirty="0">
                <a:latin typeface="Avenir Book" panose="02000503020000020003"/>
              </a:rPr>
              <a:t> – indicates what kind of rule this is</a:t>
            </a:r>
          </a:p>
          <a:p>
            <a:pPr lvl="1">
              <a:buFont typeface="Arial"/>
              <a:buChar char="•"/>
            </a:pPr>
            <a:r>
              <a:rPr lang="en-US" sz="1800" dirty="0" err="1">
                <a:solidFill>
                  <a:srgbClr val="00B050"/>
                </a:solidFill>
                <a:latin typeface="Avenir Book" panose="02000503020000020003"/>
              </a:rPr>
              <a:t>ruleOn</a:t>
            </a:r>
            <a:r>
              <a:rPr lang="en-US" sz="1800" dirty="0">
                <a:latin typeface="Avenir Book" panose="02000503020000020003"/>
              </a:rPr>
              <a:t> – indicates what the target of the </a:t>
            </a:r>
            <a:r>
              <a:rPr lang="en-US" sz="1800" dirty="0" err="1">
                <a:latin typeface="Avenir Book" panose="02000503020000020003"/>
              </a:rPr>
              <a:t>sparkRule</a:t>
            </a:r>
            <a:r>
              <a:rPr lang="en-US" sz="1800" dirty="0">
                <a:latin typeface="Avenir Book" panose="02000503020000020003"/>
              </a:rPr>
              <a:t> will be (must be valid filter)</a:t>
            </a:r>
          </a:p>
          <a:p>
            <a:pPr lvl="1">
              <a:buFont typeface="Arial"/>
              <a:buChar char="•"/>
            </a:pPr>
            <a:r>
              <a:rPr lang="en-US" sz="1800" dirty="0">
                <a:solidFill>
                  <a:srgbClr val="00B050"/>
                </a:solidFill>
                <a:latin typeface="Avenir Book" panose="02000503020000020003"/>
              </a:rPr>
              <a:t>help</a:t>
            </a:r>
            <a:r>
              <a:rPr lang="en-US" sz="1800" dirty="0">
                <a:latin typeface="Avenir Book" panose="02000503020000020003"/>
              </a:rPr>
              <a:t> – this tells what the </a:t>
            </a:r>
            <a:r>
              <a:rPr lang="en-US" sz="1800" dirty="0" err="1">
                <a:latin typeface="Avenir Book" panose="02000503020000020003"/>
              </a:rPr>
              <a:t>sparkRule</a:t>
            </a:r>
            <a:r>
              <a:rPr lang="en-US" sz="1800" dirty="0">
                <a:latin typeface="Avenir Book" panose="02000503020000020003"/>
              </a:rPr>
              <a:t> will do and can include step-by-step instructions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Navigate to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Code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App in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Demo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project and find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kwTooHigh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and hit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Edit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.  Note it has these tags.  Now, go to the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Rule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app and 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Local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tab to see all rules including </a:t>
            </a:r>
            <a:r>
              <a:rPr lang="en-US" sz="2000" dirty="0" err="1">
                <a:solidFill>
                  <a:srgbClr val="FF0000"/>
                </a:solidFill>
                <a:latin typeface="Avenir Book" panose="02000503020000020003"/>
              </a:rPr>
              <a:t>sparkRules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FD26A-EFAC-D84F-83BC-3DD084BD2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D86E1-D9D4-4A1D-B76A-CE63A5D82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2887" y="1684337"/>
            <a:ext cx="5334000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2672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/>
              </a:rPr>
              <a:t>sparkRule</a:t>
            </a:r>
            <a:r>
              <a:rPr lang="en-US" sz="4000" b="1" dirty="0">
                <a:solidFill>
                  <a:srgbClr val="306091"/>
                </a:solidFill>
                <a:latin typeface="Avenir Book"/>
              </a:rPr>
              <a:t>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036637"/>
            <a:ext cx="12091564" cy="541496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2800" dirty="0">
                <a:latin typeface="Avenir Book"/>
              </a:rPr>
              <a:t>Write a </a:t>
            </a:r>
            <a:r>
              <a:rPr lang="en-US" sz="2800" dirty="0" err="1">
                <a:solidFill>
                  <a:schemeClr val="accent2"/>
                </a:solidFill>
                <a:latin typeface="Avenir Book"/>
              </a:rPr>
              <a:t>sparkRule</a:t>
            </a:r>
            <a:r>
              <a:rPr lang="en-US" sz="2800" dirty="0">
                <a:latin typeface="Avenir Book"/>
              </a:rPr>
              <a:t> </a:t>
            </a:r>
            <a:r>
              <a:rPr lang="en-US" sz="2800" dirty="0" err="1">
                <a:latin typeface="Avenir Book"/>
              </a:rPr>
              <a:t>func</a:t>
            </a:r>
            <a:r>
              <a:rPr lang="en-US" sz="2800" dirty="0">
                <a:latin typeface="Avenir Book"/>
              </a:rPr>
              <a:t> in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Code</a:t>
            </a:r>
            <a:r>
              <a:rPr lang="en-US" dirty="0">
                <a:latin typeface="Avenir Book"/>
              </a:rPr>
              <a:t> app </a:t>
            </a:r>
            <a:r>
              <a:rPr lang="en-US" sz="2800" dirty="0">
                <a:latin typeface="Avenir Book"/>
              </a:rPr>
              <a:t>that runs at the equip level and sparks any time a </a:t>
            </a:r>
            <a:r>
              <a:rPr lang="en-US" sz="2800" dirty="0">
                <a:solidFill>
                  <a:schemeClr val="accent2"/>
                </a:solidFill>
                <a:latin typeface="Avenir Book"/>
              </a:rPr>
              <a:t>zone air temp sensor </a:t>
            </a:r>
            <a:r>
              <a:rPr lang="en-US" sz="2800" dirty="0">
                <a:latin typeface="Avenir Book"/>
              </a:rPr>
              <a:t>goes above 70°F.  </a:t>
            </a:r>
            <a:r>
              <a:rPr lang="en-US" sz="2800" dirty="0" err="1">
                <a:solidFill>
                  <a:schemeClr val="accent2"/>
                </a:solidFill>
                <a:latin typeface="Avenir Book"/>
              </a:rPr>
              <a:t>sparkRule</a:t>
            </a:r>
            <a:r>
              <a:rPr lang="en-US" sz="2800" dirty="0" err="1">
                <a:latin typeface="Avenir Book"/>
              </a:rPr>
              <a:t>s</a:t>
            </a:r>
            <a:r>
              <a:rPr lang="en-US" sz="2800" dirty="0">
                <a:latin typeface="Avenir Book"/>
              </a:rPr>
              <a:t> run automatically on all relevant points based on the </a:t>
            </a:r>
            <a:r>
              <a:rPr lang="en-US" sz="2800" dirty="0" err="1">
                <a:solidFill>
                  <a:schemeClr val="accent2"/>
                </a:solidFill>
                <a:latin typeface="Avenir Book"/>
              </a:rPr>
              <a:t>ruleOn</a:t>
            </a:r>
            <a:r>
              <a:rPr lang="en-US" sz="2800" dirty="0">
                <a:latin typeface="Avenir Book"/>
              </a:rPr>
              <a:t> tag and your tagging.  </a:t>
            </a:r>
          </a:p>
          <a:p>
            <a:pPr>
              <a:buFont typeface="Arial"/>
              <a:buChar char="•"/>
            </a:pPr>
            <a:r>
              <a:rPr lang="en-US" sz="2800" dirty="0">
                <a:solidFill>
                  <a:srgbClr val="00B050"/>
                </a:solidFill>
                <a:latin typeface="Avenir Book"/>
              </a:rPr>
              <a:t>Extra credit: it only sparks when this pattern happens for more than 30min</a:t>
            </a:r>
            <a:endParaRPr lang="en-US" sz="2000" dirty="0">
              <a:solidFill>
                <a:srgbClr val="00B050"/>
              </a:solidFill>
              <a:latin typeface="Avenir Book"/>
            </a:endParaRP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What will the bind look like?  </a:t>
            </a:r>
          </a:p>
          <a:p>
            <a:pPr lvl="1">
              <a:buFont typeface="Arial"/>
              <a:buChar char="•"/>
            </a:pPr>
            <a:r>
              <a:rPr lang="en-US" sz="2400" dirty="0">
                <a:latin typeface="Avenir Book"/>
              </a:rPr>
              <a:t>How can history data be converted to a duration?  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Add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dis</a:t>
            </a:r>
            <a:r>
              <a:rPr lang="en-US" dirty="0">
                <a:latin typeface="Avenir Book"/>
              </a:rPr>
              <a:t>,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help</a:t>
            </a:r>
            <a:r>
              <a:rPr lang="en-US" dirty="0">
                <a:latin typeface="Avenir Book"/>
              </a:rPr>
              <a:t>,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ruleType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: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sparkRule</a:t>
            </a:r>
            <a:r>
              <a:rPr lang="en-US" dirty="0">
                <a:latin typeface="Avenir Book"/>
              </a:rPr>
              <a:t>, and </a:t>
            </a:r>
            <a:r>
              <a:rPr lang="en-US" dirty="0" err="1">
                <a:solidFill>
                  <a:schemeClr val="accent2"/>
                </a:solidFill>
                <a:latin typeface="Avenir Book"/>
              </a:rPr>
              <a:t>ruleOn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: ahu</a:t>
            </a:r>
            <a:r>
              <a:rPr lang="en-US" dirty="0">
                <a:latin typeface="Avenir Book"/>
              </a:rPr>
              <a:t> tags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Set this up in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Rule</a:t>
            </a:r>
            <a:r>
              <a:rPr lang="en-US" dirty="0">
                <a:latin typeface="Avenir Book"/>
              </a:rPr>
              <a:t> app (don’t forget refresh)</a:t>
            </a:r>
          </a:p>
          <a:p>
            <a:pPr>
              <a:buFont typeface="Arial"/>
              <a:buChar char="•"/>
            </a:pPr>
            <a:r>
              <a:rPr lang="en-US" dirty="0">
                <a:latin typeface="Avenir Book"/>
              </a:rPr>
              <a:t>Look for results in the </a:t>
            </a:r>
            <a:r>
              <a:rPr lang="en-US" dirty="0">
                <a:solidFill>
                  <a:schemeClr val="accent2"/>
                </a:solidFill>
                <a:latin typeface="Avenir Book"/>
              </a:rPr>
              <a:t>Spark</a:t>
            </a:r>
            <a:r>
              <a:rPr lang="en-US" dirty="0">
                <a:latin typeface="Avenir Book"/>
              </a:rPr>
              <a:t> app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0D603-5D63-3A46-8E64-B1ADC8C138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325814" y="6451602"/>
            <a:ext cx="6781800" cy="440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Book"/>
              </a:rPr>
              <a:t>Always build and test functions step-by-step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230216-8497-F141-8ECB-0CC0CC795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1287" y="3577472"/>
            <a:ext cx="2832100" cy="331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21D9934-5D09-B541-A6A1-5F1ADE7920C6}"/>
              </a:ext>
            </a:extLst>
          </p:cNvPr>
          <p:cNvSpPr/>
          <p:nvPr/>
        </p:nvSpPr>
        <p:spPr>
          <a:xfrm>
            <a:off x="9305726" y="4966306"/>
            <a:ext cx="1025281" cy="3535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 panose="02000503020000020003"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2399472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0A2F1-EF3E-9C46-AC44-779FB5AD56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Creating KPI Rules (</a:t>
            </a:r>
            <a:r>
              <a:rPr lang="en-US" dirty="0" err="1">
                <a:solidFill>
                  <a:srgbClr val="00B050"/>
                </a:solidFill>
              </a:rPr>
              <a:t>kpiRule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tag)</a:t>
            </a:r>
          </a:p>
        </p:txBody>
      </p:sp>
    </p:spTree>
    <p:extLst>
      <p:ext uri="{BB962C8B-B14F-4D97-AF65-F5344CB8AC3E}">
        <p14:creationId xmlns:p14="http://schemas.microsoft.com/office/powerpoint/2010/main" val="39733593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kpiRule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89037"/>
            <a:ext cx="12091564" cy="5567365"/>
          </a:xfrm>
        </p:spPr>
        <p:txBody>
          <a:bodyPr/>
          <a:lstStyle/>
          <a:p>
            <a:r>
              <a:rPr lang="en-US" dirty="0">
                <a:latin typeface="Avenir Book" panose="02000503020000020003"/>
              </a:rPr>
              <a:t>For comparing </a:t>
            </a:r>
            <a:r>
              <a:rPr lang="en-US" dirty="0">
                <a:solidFill>
                  <a:schemeClr val="accent2"/>
                </a:solidFill>
                <a:latin typeface="Avenir Book" panose="02000503020000020003"/>
              </a:rPr>
              <a:t>things</a:t>
            </a:r>
            <a:r>
              <a:rPr lang="en-US" dirty="0">
                <a:latin typeface="Avenir Book" panose="02000503020000020003"/>
              </a:rPr>
              <a:t> against their peers to identify high performers and not so high performers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3718D-9DBB-0743-BB5B-C13768238F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8A11A9-C7F2-4D43-A625-A85BF3A108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1814" y="2220120"/>
            <a:ext cx="7289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998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 err="1">
                <a:solidFill>
                  <a:srgbClr val="306091"/>
                </a:solidFill>
                <a:latin typeface="Avenir Book" panose="02000503020000020003"/>
              </a:rPr>
              <a:t>kpiRules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 (</a:t>
            </a:r>
            <a:r>
              <a:rPr lang="en-US" sz="4000" b="1" dirty="0">
                <a:solidFill>
                  <a:srgbClr val="FF0000"/>
                </a:solidFill>
                <a:latin typeface="Avenir Book" panose="02000503020000020003"/>
              </a:rPr>
              <a:t>K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ey </a:t>
            </a:r>
            <a:r>
              <a:rPr lang="en-US" sz="4000" b="1" dirty="0">
                <a:solidFill>
                  <a:srgbClr val="FF0000"/>
                </a:solidFill>
                <a:latin typeface="Avenir Book" panose="02000503020000020003"/>
              </a:rPr>
              <a:t>P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erformance </a:t>
            </a:r>
            <a:r>
              <a:rPr lang="en-US" sz="4000" b="1" dirty="0">
                <a:solidFill>
                  <a:srgbClr val="FF0000"/>
                </a:solidFill>
                <a:latin typeface="Avenir Book" panose="02000503020000020003"/>
              </a:rPr>
              <a:t>I</a:t>
            </a:r>
            <a:r>
              <a:rPr lang="en-US" sz="4000" b="1" dirty="0">
                <a:solidFill>
                  <a:srgbClr val="306091"/>
                </a:solidFill>
                <a:latin typeface="Avenir Book" panose="02000503020000020003"/>
              </a:rPr>
              <a:t>ndicators)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112837"/>
            <a:ext cx="12091564" cy="58674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Avenir Book" panose="02000503020000020003"/>
              </a:rPr>
              <a:t>kpiRules</a:t>
            </a:r>
            <a:r>
              <a:rPr lang="en-US" sz="2000" dirty="0">
                <a:latin typeface="Avenir Book" panose="02000503020000020003"/>
              </a:rPr>
              <a:t> run on a 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target</a:t>
            </a:r>
            <a:r>
              <a:rPr lang="en-US" sz="2000" dirty="0">
                <a:latin typeface="Avenir Book" panose="02000503020000020003"/>
              </a:rPr>
              <a:t> and a 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date</a:t>
            </a:r>
            <a:r>
              <a:rPr lang="en-US" sz="2000" dirty="0">
                <a:latin typeface="Avenir Book" panose="02000503020000020003"/>
              </a:rPr>
              <a:t>.  Targets come from SEP (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site</a:t>
            </a:r>
            <a:r>
              <a:rPr lang="en-US" sz="2000" dirty="0">
                <a:latin typeface="Avenir Book" panose="02000503020000020003"/>
              </a:rPr>
              <a:t>,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equip</a:t>
            </a:r>
            <a:r>
              <a:rPr lang="en-US" sz="2000" dirty="0">
                <a:latin typeface="Avenir Book" panose="02000503020000020003"/>
              </a:rPr>
              <a:t>, or 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point</a:t>
            </a:r>
            <a:r>
              <a:rPr lang="en-US" sz="2000" dirty="0">
                <a:latin typeface="Avenir Book" panose="02000503020000020003"/>
              </a:rPr>
              <a:t>) with most </a:t>
            </a:r>
            <a:r>
              <a:rPr lang="en-US" sz="2000" dirty="0" err="1">
                <a:latin typeface="Avenir Book" panose="02000503020000020003"/>
              </a:rPr>
              <a:t>kpiRules</a:t>
            </a:r>
            <a:r>
              <a:rPr lang="en-US" sz="2000" dirty="0">
                <a:latin typeface="Avenir Book" panose="02000503020000020003"/>
              </a:rPr>
              <a:t> running at the site level.  In the code, they then drop down to points and their histories.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latin typeface="Avenir Book" panose="02000503020000020003"/>
              </a:rPr>
              <a:t>kpiRules</a:t>
            </a:r>
            <a:r>
              <a:rPr lang="en-US" sz="2000" dirty="0">
                <a:latin typeface="Avenir Book" panose="02000503020000020003"/>
              </a:rPr>
              <a:t> must return a dictionary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Avenir Book" panose="02000503020000020003"/>
              </a:rPr>
              <a:t>Note the </a:t>
            </a:r>
            <a:r>
              <a:rPr lang="en-US" sz="2000" dirty="0" err="1">
                <a:solidFill>
                  <a:srgbClr val="00B050"/>
                </a:solidFill>
                <a:latin typeface="Avenir Book" panose="02000503020000020003"/>
              </a:rPr>
              <a:t>hisClip</a:t>
            </a:r>
            <a:r>
              <a:rPr lang="en-US" sz="2000" dirty="0">
                <a:solidFill>
                  <a:srgbClr val="00B050"/>
                </a:solidFill>
                <a:latin typeface="Avenir Book" panose="02000503020000020003"/>
              </a:rPr>
              <a:t>()</a:t>
            </a:r>
            <a:endParaRPr lang="en-US" sz="2000" dirty="0">
              <a:latin typeface="Avenir Book" panose="02000503020000020003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FF0000"/>
                </a:solidFill>
                <a:latin typeface="Avenir Book" panose="02000503020000020003"/>
              </a:rPr>
              <a:t>kpiRule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column names must be min and max or sum or delta or </a:t>
            </a:r>
            <a:r>
              <a:rPr lang="en-US" sz="2000" dirty="0" err="1">
                <a:solidFill>
                  <a:srgbClr val="FF0000"/>
                </a:solidFill>
                <a:latin typeface="Avenir Book" panose="02000503020000020003"/>
              </a:rPr>
              <a:t>avg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 which affect how the data will rollup and plot.  Other names will not work.  </a:t>
            </a:r>
            <a:r>
              <a:rPr lang="en-US" sz="2000" dirty="0">
                <a:latin typeface="Avenir Book" panose="02000503020000020003"/>
              </a:rPr>
              <a:t>Also, each 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cell</a:t>
            </a:r>
            <a:r>
              <a:rPr lang="en-US" sz="2000" dirty="0">
                <a:latin typeface="Avenir Book" panose="02000503020000020003"/>
              </a:rPr>
              <a:t> in the KPI app can only show 1 or 2 values at a time.  </a:t>
            </a:r>
          </a:p>
          <a:p>
            <a:pPr marL="0" indent="0">
              <a:buNone/>
            </a:pPr>
            <a:r>
              <a:rPr lang="en-US" sz="2000" dirty="0" err="1">
                <a:solidFill>
                  <a:srgbClr val="3557E0"/>
                </a:solidFill>
                <a:latin typeface="Avenir Book" panose="02000503020000020003"/>
              </a:rPr>
              <a:t>defcomp</a:t>
            </a:r>
            <a:endParaRPr lang="en-US" sz="2000" dirty="0">
              <a:solidFill>
                <a:srgbClr val="3557E0"/>
              </a:solidFill>
              <a:latin typeface="Avenir Book" panose="02000503020000020003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target: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date: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{}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out: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ro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pt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: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bind:</a:t>
            </a: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"energy and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equipRef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-&gt;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siteMeter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 and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siteRef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=={{target-&gt;id}}"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do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  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his: 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hisRead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pt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, date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)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.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hisClip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()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  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out = 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{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sum: </a:t>
            </a:r>
            <a:r>
              <a:rPr lang="en-US" sz="2000" dirty="0" err="1">
                <a:solidFill>
                  <a:schemeClr val="tx1"/>
                </a:solidFill>
                <a:latin typeface="Avenir Book" panose="02000503020000020003"/>
              </a:rPr>
              <a:t>his.foldCol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(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venir Book" panose="02000503020000020003"/>
              </a:rPr>
              <a:t>"v0"</a:t>
            </a:r>
            <a:r>
              <a:rPr lang="en-US" sz="2000" dirty="0">
                <a:solidFill>
                  <a:schemeClr val="tx1"/>
                </a:solidFill>
                <a:latin typeface="Avenir Book" panose="02000503020000020003"/>
              </a:rPr>
              <a:t>, sum</a:t>
            </a:r>
            <a:r>
              <a:rPr lang="en-US" sz="2000" dirty="0">
                <a:solidFill>
                  <a:srgbClr val="FF0000"/>
                </a:solidFill>
                <a:latin typeface="Avenir Book" panose="02000503020000020003"/>
              </a:rPr>
              <a:t>)}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  end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3557E0"/>
                </a:solidFill>
                <a:latin typeface="Avenir Book" panose="02000503020000020003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4ACA1-02E8-324B-8737-FC33575DCF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0D1767-627C-491E-ACA3-F1A030805EB2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3E8060-E688-3D47-A241-C60630042BA5}"/>
              </a:ext>
            </a:extLst>
          </p:cNvPr>
          <p:cNvSpPr txBox="1"/>
          <p:nvPr/>
        </p:nvSpPr>
        <p:spPr>
          <a:xfrm>
            <a:off x="4510087" y="3627437"/>
            <a:ext cx="8458200" cy="382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Note that </a:t>
            </a:r>
            <a:r>
              <a:rPr lang="en-US" sz="2000" dirty="0" err="1">
                <a:solidFill>
                  <a:schemeClr val="accent2"/>
                </a:solidFill>
                <a:latin typeface="Avenir Book" panose="02000503020000020003"/>
              </a:rPr>
              <a:t>kpiRules</a:t>
            </a:r>
            <a:r>
              <a:rPr lang="en-US" sz="2000" dirty="0">
                <a:solidFill>
                  <a:schemeClr val="accent2"/>
                </a:solidFill>
                <a:latin typeface="Avenir Book" panose="02000503020000020003"/>
              </a:rPr>
              <a:t> must be recomputed after changes are made.  </a:t>
            </a:r>
          </a:p>
        </p:txBody>
      </p:sp>
    </p:spTree>
    <p:extLst>
      <p:ext uri="{BB962C8B-B14F-4D97-AF65-F5344CB8AC3E}">
        <p14:creationId xmlns:p14="http://schemas.microsoft.com/office/powerpoint/2010/main" val="1062974330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or Section Sl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3BF1F6716674AB34901E72E52D5D4" ma:contentTypeVersion="13" ma:contentTypeDescription="Create a new document." ma:contentTypeScope="" ma:versionID="fe504329b01d7df735d01705c775929f">
  <xsd:schema xmlns:xsd="http://www.w3.org/2001/XMLSchema" xmlns:xs="http://www.w3.org/2001/XMLSchema" xmlns:p="http://schemas.microsoft.com/office/2006/metadata/properties" xmlns:ns2="395daf9e-a8d8-4e7e-ac92-bd2f22cabde2" xmlns:ns3="a88927f0-ce0c-459e-bde8-51ff498444af" targetNamespace="http://schemas.microsoft.com/office/2006/metadata/properties" ma:root="true" ma:fieldsID="1417f564ef4e98f4bb6f483eb533c071" ns2:_="" ns3:_="">
    <xsd:import namespace="395daf9e-a8d8-4e7e-ac92-bd2f22cabde2"/>
    <xsd:import namespace="a88927f0-ce0c-459e-bde8-51ff498444a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escription0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daf9e-a8d8-4e7e-ac92-bd2f22cabd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927f0-ce0c-459e-bde8-51ff498444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Description0" ma:index="14" nillable="true" ma:displayName="Description" ma:internalName="Description0">
      <xsd:simpleType>
        <xsd:restriction base="dms:Text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a88927f0-ce0c-459e-bde8-51ff498444af" xsi:nil="true"/>
  </documentManagement>
</p:properties>
</file>

<file path=customXml/itemProps1.xml><?xml version="1.0" encoding="utf-8"?>
<ds:datastoreItem xmlns:ds="http://schemas.openxmlformats.org/officeDocument/2006/customXml" ds:itemID="{16D3A5A2-5097-4537-8A58-258556975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daf9e-a8d8-4e7e-ac92-bd2f22cabde2"/>
    <ds:schemaRef ds:uri="a88927f0-ce0c-459e-bde8-51ff498444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4ECCEC-62EA-4B68-BCEC-AEE5860EE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B30BAA-E2E2-4F3C-BA2C-80498927DEB1}">
  <ds:schemaRefs>
    <ds:schemaRef ds:uri="http://schemas.microsoft.com/office/2006/metadata/properties"/>
    <ds:schemaRef ds:uri="http://schemas.microsoft.com/office/infopath/2007/PartnerControls"/>
    <ds:schemaRef ds:uri="a88927f0-ce0c-459e-bde8-51ff498444a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151152</TotalTime>
  <Words>9861</Words>
  <Application>Microsoft Office PowerPoint</Application>
  <PresentationFormat>Custom</PresentationFormat>
  <Paragraphs>1208</Paragraphs>
  <Slides>132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1" baseType="lpstr">
      <vt:lpstr>Arial</vt:lpstr>
      <vt:lpstr>Avenir Book</vt:lpstr>
      <vt:lpstr>Avenir Roman</vt:lpstr>
      <vt:lpstr>Calibri</vt:lpstr>
      <vt:lpstr>Consolas</vt:lpstr>
      <vt:lpstr>Times New Roman</vt:lpstr>
      <vt:lpstr>Wingdings</vt:lpstr>
      <vt:lpstr>Content Template</vt:lpstr>
      <vt:lpstr>Title or Section Slide Template</vt:lpstr>
      <vt:lpstr>PowerPoint Presentation</vt:lpstr>
      <vt:lpstr>PowerPoint Presentation</vt:lpstr>
      <vt:lpstr>Storage on SkySpark Server</vt:lpstr>
      <vt:lpstr>Reminder of how to change the Heap Setting</vt:lpstr>
      <vt:lpstr>PowerPoint Presentation</vt:lpstr>
      <vt:lpstr>Axon - General Purpose Programming Language</vt:lpstr>
      <vt:lpstr>Databases</vt:lpstr>
      <vt:lpstr>Data Types (Kinds)</vt:lpstr>
      <vt:lpstr>Axon Shell</vt:lpstr>
      <vt:lpstr>Variables</vt:lpstr>
      <vt:lpstr>Functions and Invocation</vt:lpstr>
      <vt:lpstr>Axon: Operators</vt:lpstr>
      <vt:lpstr>Axon: Flow Control Expressions</vt:lpstr>
      <vt:lpstr>More Axon Concepts</vt:lpstr>
      <vt:lpstr>Axon Language: Commenting Code</vt:lpstr>
      <vt:lpstr>PowerPoint Presentation</vt:lpstr>
      <vt:lpstr>Collection Data Structures in SkySpark</vt:lpstr>
      <vt:lpstr>What is a List?</vt:lpstr>
      <vt:lpstr>What is a Dict?</vt:lpstr>
      <vt:lpstr>What is a Grid?</vt:lpstr>
      <vt:lpstr>Checking Data Structure Types</vt:lpstr>
      <vt:lpstr>PowerPoint Presentation</vt:lpstr>
      <vt:lpstr>Reading Records from Folio using Tags</vt:lpstr>
      <vt:lpstr>Reading Records from Folio using References</vt:lpstr>
      <vt:lpstr>Quick Way to Access Reference to a Record</vt:lpstr>
      <vt:lpstr>Reading Records and Sorting</vt:lpstr>
      <vt:lpstr>Reading Records Unchecked</vt:lpstr>
      <vt:lpstr>PowerPoint Presentation</vt:lpstr>
      <vt:lpstr>The hisRead Function and Axon Dates</vt:lpstr>
      <vt:lpstr>hisRead part 2</vt:lpstr>
      <vt:lpstr>The hisJoin Function</vt:lpstr>
      <vt:lpstr>PowerPoint Presentation</vt:lpstr>
      <vt:lpstr>Pay Attention to Number of and Type of Parameters</vt:lpstr>
      <vt:lpstr>Using an if statement part 1  </vt:lpstr>
      <vt:lpstr>Using an if statement part 2  </vt:lpstr>
      <vt:lpstr>Using a loop  </vt:lpstr>
      <vt:lpstr>Using the Trap Operator</vt:lpstr>
      <vt:lpstr>Using the Trap Operator part 2</vt:lpstr>
      <vt:lpstr>Using the Get Operator </vt:lpstr>
      <vt:lpstr>Positional Indexing</vt:lpstr>
      <vt:lpstr>Using Trap and Get Operators with Indexing</vt:lpstr>
      <vt:lpstr>PowerPoint Presentation</vt:lpstr>
      <vt:lpstr>What is a Lambda? </vt:lpstr>
      <vt:lpstr>Examples using a lambda </vt:lpstr>
      <vt:lpstr>Popular Functions that accept Lambdas</vt:lpstr>
      <vt:lpstr>Lambda Tricks (optional) </vt:lpstr>
      <vt:lpstr>PowerPoint Presentation</vt:lpstr>
      <vt:lpstr>The Code App part 1</vt:lpstr>
      <vt:lpstr>The Code App part 2</vt:lpstr>
      <vt:lpstr>Lambda/Closure Exercise</vt:lpstr>
      <vt:lpstr>PowerPoint Presentation</vt:lpstr>
      <vt:lpstr>Folding Functions</vt:lpstr>
      <vt:lpstr>Rollups</vt:lpstr>
      <vt:lpstr>Exercise in the Code App Homework during Webcasts</vt:lpstr>
      <vt:lpstr>PowerPoint Presentation</vt:lpstr>
      <vt:lpstr>Basic History Transform Functions Overview</vt:lpstr>
      <vt:lpstr>Time to talk about his functions: </vt:lpstr>
      <vt:lpstr>Interpolation part 1</vt:lpstr>
      <vt:lpstr>Interpolation part 2</vt:lpstr>
      <vt:lpstr>Interpolation part 3</vt:lpstr>
      <vt:lpstr>Interpolation part 4</vt:lpstr>
      <vt:lpstr>Interpolation part 5: Tags</vt:lpstr>
      <vt:lpstr>Interpolation and hisClip</vt:lpstr>
      <vt:lpstr>Built-in Limit of 10,000 Records for Queries</vt:lpstr>
      <vt:lpstr>hisAppendNA</vt:lpstr>
      <vt:lpstr>PowerPoint Presentation</vt:lpstr>
      <vt:lpstr>What is a Computed History?  Part I</vt:lpstr>
      <vt:lpstr>What is a Computed History?  Part II</vt:lpstr>
      <vt:lpstr>PowerPoint Presentation</vt:lpstr>
      <vt:lpstr>How do I Convert between Data Types? Essential Functions when Importing Data</vt:lpstr>
      <vt:lpstr>How do I Convert between Data Types? (cont)</vt:lpstr>
      <vt:lpstr>DateTime Parsing</vt:lpstr>
      <vt:lpstr>DateTime Parsing</vt:lpstr>
      <vt:lpstr>Functions: to vs as</vt:lpstr>
      <vt:lpstr>Split Function</vt:lpstr>
      <vt:lpstr>Adding a Marker Tag Based on a Row</vt:lpstr>
      <vt:lpstr>The return Function</vt:lpstr>
      <vt:lpstr>Importing Fundamentals: </vt:lpstr>
      <vt:lpstr>PowerPoint Presentation</vt:lpstr>
      <vt:lpstr>Synching Histories without a Connector</vt:lpstr>
      <vt:lpstr>Making Changes to the Folio Database How commits work part 1 </vt:lpstr>
      <vt:lpstr>How do commits work pt 2?  </vt:lpstr>
      <vt:lpstr>Import Example</vt:lpstr>
      <vt:lpstr>Import Exercise</vt:lpstr>
      <vt:lpstr>PowerPoint Presentation</vt:lpstr>
      <vt:lpstr>Components The Building Blocks of Rules</vt:lpstr>
      <vt:lpstr>Components The Building Blocks of Rules</vt:lpstr>
      <vt:lpstr>Components The Building Blocks of Rules</vt:lpstr>
      <vt:lpstr>sparkRule Functions</vt:lpstr>
      <vt:lpstr>sparkRule Fundamentals</vt:lpstr>
      <vt:lpstr>sparkRule Example</vt:lpstr>
      <vt:lpstr>Reviewing the kwTooHigh function in the Demo Project</vt:lpstr>
      <vt:lpstr>Testing sparkRules</vt:lpstr>
      <vt:lpstr>More sparkRule Fundamentals </vt:lpstr>
      <vt:lpstr>Still More sparkRule Fundamentals </vt:lpstr>
      <vt:lpstr>sparkRule Exercise</vt:lpstr>
      <vt:lpstr>PowerPoint Presentation</vt:lpstr>
      <vt:lpstr>kpiRule Functions</vt:lpstr>
      <vt:lpstr>kpiRules (Key Performance Indicators)</vt:lpstr>
      <vt:lpstr>Reviewing the Custom kpiRule in the Demo Project</vt:lpstr>
      <vt:lpstr>Testing kpiRules</vt:lpstr>
      <vt:lpstr>kpiRule Set up</vt:lpstr>
      <vt:lpstr>More kpiRule Set up</vt:lpstr>
      <vt:lpstr>kpiRule Exercise</vt:lpstr>
      <vt:lpstr>PowerPoint Presentation</vt:lpstr>
      <vt:lpstr>Debugging Topics</vt:lpstr>
      <vt:lpstr>Diagnostics with Code</vt:lpstr>
      <vt:lpstr>The Lint Screen</vt:lpstr>
      <vt:lpstr>Echo Command </vt:lpstr>
      <vt:lpstr>Dump command: </vt:lpstr>
      <vt:lpstr>Try/Catch and Throw</vt:lpstr>
      <vt:lpstr>Cleaning up a Display Name</vt:lpstr>
      <vt:lpstr>PowerPoint Presentation</vt:lpstr>
      <vt:lpstr>Emailing a List of Favorite Favorites</vt:lpstr>
      <vt:lpstr>Emailing a List of Favorite Favorites</vt:lpstr>
      <vt:lpstr>Emailing links to Favorites Create a function</vt:lpstr>
      <vt:lpstr>Emailing links of Favorites: Setting up a Job</vt:lpstr>
      <vt:lpstr>Emailing Favorites Summary Steps</vt:lpstr>
      <vt:lpstr>Using the emailSend() Command pt 1 Setting Up Favorites</vt:lpstr>
      <vt:lpstr>Using the emailSend() Command pt 2 The Command</vt:lpstr>
      <vt:lpstr>Using the emailSend() Command pt 3 The Example</vt:lpstr>
      <vt:lpstr>PowerPoint Presentation</vt:lpstr>
      <vt:lpstr>Moving Funcs between Projs</vt:lpstr>
      <vt:lpstr>New Axon Functions to Support Distributed Systems</vt:lpstr>
      <vt:lpstr>Using Stackhub</vt:lpstr>
      <vt:lpstr>PowerPoint Presentation</vt:lpstr>
      <vt:lpstr>SkySpark® Essentials Certification</vt:lpstr>
      <vt:lpstr>SkySpark® Essentials Certification</vt:lpstr>
      <vt:lpstr>SkySpark® Essentials Certification</vt:lpstr>
      <vt:lpstr>Additional Topics</vt:lpstr>
      <vt:lpstr>Final Message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 Frank</dc:creator>
  <cp:lastModifiedBy>Mathew Coalson</cp:lastModifiedBy>
  <cp:revision>1675</cp:revision>
  <cp:lastPrinted>1601-01-01T00:00:00Z</cp:lastPrinted>
  <dcterms:created xsi:type="dcterms:W3CDTF">2014-08-28T00:45:44Z</dcterms:created>
  <dcterms:modified xsi:type="dcterms:W3CDTF">2020-06-24T19:00:51Z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0x0101003FF3BF1F6716674AB34901E72E52D5D4</vt:lpwstr>
  </property>
</Properties>
</file>